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handoutMasterIdLst>
    <p:handoutMasterId r:id="rId40"/>
  </p:handoutMasterIdLst>
  <p:sldIdLst>
    <p:sldId id="256" r:id="rId5"/>
    <p:sldId id="257" r:id="rId6"/>
    <p:sldId id="260" r:id="rId7"/>
    <p:sldId id="261" r:id="rId8"/>
    <p:sldId id="258" r:id="rId9"/>
    <p:sldId id="290" r:id="rId10"/>
    <p:sldId id="291" r:id="rId11"/>
    <p:sldId id="262" r:id="rId12"/>
    <p:sldId id="265" r:id="rId13"/>
    <p:sldId id="284" r:id="rId14"/>
    <p:sldId id="285" r:id="rId15"/>
    <p:sldId id="286" r:id="rId16"/>
    <p:sldId id="287" r:id="rId17"/>
    <p:sldId id="263" r:id="rId18"/>
    <p:sldId id="266" r:id="rId19"/>
    <p:sldId id="267" r:id="rId20"/>
    <p:sldId id="264" r:id="rId21"/>
    <p:sldId id="268" r:id="rId22"/>
    <p:sldId id="269" r:id="rId23"/>
    <p:sldId id="274" r:id="rId24"/>
    <p:sldId id="275" r:id="rId25"/>
    <p:sldId id="270" r:id="rId26"/>
    <p:sldId id="271" r:id="rId27"/>
    <p:sldId id="279" r:id="rId28"/>
    <p:sldId id="280" r:id="rId29"/>
    <p:sldId id="282" r:id="rId30"/>
    <p:sldId id="283" r:id="rId31"/>
    <p:sldId id="272" r:id="rId32"/>
    <p:sldId id="273" r:id="rId33"/>
    <p:sldId id="276" r:id="rId34"/>
    <p:sldId id="277" r:id="rId35"/>
    <p:sldId id="278" r:id="rId36"/>
    <p:sldId id="259" r:id="rId37"/>
    <p:sldId id="289" r:id="rId38"/>
  </p:sldIdLst>
  <p:sldSz cx="9144000" cy="6858000" type="screen4x3"/>
  <p:notesSz cx="9906000" cy="67945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2"/>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4293372" cy="33972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5610315" y="0"/>
            <a:ext cx="4293372" cy="339725"/>
          </a:xfrm>
          <a:prstGeom prst="rect">
            <a:avLst/>
          </a:prstGeom>
        </p:spPr>
        <p:txBody>
          <a:bodyPr vert="horz" lIns="91440" tIns="45720" rIns="91440" bIns="45720" rtlCol="0"/>
          <a:lstStyle>
            <a:lvl1pPr algn="r">
              <a:defRPr sz="1200"/>
            </a:lvl1pPr>
          </a:lstStyle>
          <a:p>
            <a:fld id="{8B857965-42CC-4D8F-854C-6FD724C0334E}" type="datetimeFigureOut">
              <a:rPr lang="nb-NO" smtClean="0"/>
              <a:t>04.03.2020</a:t>
            </a:fld>
            <a:endParaRPr lang="nb-NO"/>
          </a:p>
        </p:txBody>
      </p:sp>
      <p:sp>
        <p:nvSpPr>
          <p:cNvPr id="4" name="Plassholder for bunntekst 3"/>
          <p:cNvSpPr>
            <a:spLocks noGrp="1"/>
          </p:cNvSpPr>
          <p:nvPr>
            <p:ph type="ftr" sz="quarter" idx="2"/>
          </p:nvPr>
        </p:nvSpPr>
        <p:spPr>
          <a:xfrm>
            <a:off x="1" y="6453686"/>
            <a:ext cx="4293372" cy="33972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5610315" y="6453686"/>
            <a:ext cx="4293372" cy="339725"/>
          </a:xfrm>
          <a:prstGeom prst="rect">
            <a:avLst/>
          </a:prstGeom>
        </p:spPr>
        <p:txBody>
          <a:bodyPr vert="horz" lIns="91440" tIns="45720" rIns="91440" bIns="45720" rtlCol="0" anchor="b"/>
          <a:lstStyle>
            <a:lvl1pPr algn="r">
              <a:defRPr sz="1200"/>
            </a:lvl1pPr>
          </a:lstStyle>
          <a:p>
            <a:fld id="{FB0C02D8-12A7-4C1D-875B-A70BA310DA84}" type="slidenum">
              <a:rPr lang="nb-NO" smtClean="0"/>
              <a:t>‹#›</a:t>
            </a:fld>
            <a:endParaRPr lang="nb-NO"/>
          </a:p>
        </p:txBody>
      </p:sp>
    </p:spTree>
    <p:extLst>
      <p:ext uri="{BB962C8B-B14F-4D97-AF65-F5344CB8AC3E}">
        <p14:creationId xmlns:p14="http://schemas.microsoft.com/office/powerpoint/2010/main" val="4073646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5611109" y="0"/>
            <a:ext cx="4292600" cy="339725"/>
          </a:xfrm>
          <a:prstGeom prst="rect">
            <a:avLst/>
          </a:prstGeom>
        </p:spPr>
        <p:txBody>
          <a:bodyPr vert="horz" lIns="91440" tIns="45720" rIns="91440" bIns="45720" rtlCol="0"/>
          <a:lstStyle>
            <a:lvl1pPr algn="r">
              <a:defRPr sz="1200"/>
            </a:lvl1pPr>
          </a:lstStyle>
          <a:p>
            <a:fld id="{5C59A84C-4438-4DED-9817-EE07D5485620}" type="datetimeFigureOut">
              <a:rPr lang="nb-NO" smtClean="0"/>
              <a:t>04.03.2020</a:t>
            </a:fld>
            <a:endParaRPr lang="nb-NO"/>
          </a:p>
        </p:txBody>
      </p:sp>
      <p:sp>
        <p:nvSpPr>
          <p:cNvPr id="4" name="Plassholder for lysbilde 3"/>
          <p:cNvSpPr>
            <a:spLocks noGrp="1" noRot="1" noChangeAspect="1"/>
          </p:cNvSpPr>
          <p:nvPr>
            <p:ph type="sldImg" idx="2"/>
          </p:nvPr>
        </p:nvSpPr>
        <p:spPr>
          <a:xfrm>
            <a:off x="3254375" y="509588"/>
            <a:ext cx="3397250" cy="2547937"/>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990600" y="3227388"/>
            <a:ext cx="7924800" cy="30575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6453596"/>
            <a:ext cx="4292600" cy="33972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5611109" y="6453596"/>
            <a:ext cx="4292600" cy="339725"/>
          </a:xfrm>
          <a:prstGeom prst="rect">
            <a:avLst/>
          </a:prstGeom>
        </p:spPr>
        <p:txBody>
          <a:bodyPr vert="horz" lIns="91440" tIns="45720" rIns="91440" bIns="45720" rtlCol="0" anchor="b"/>
          <a:lstStyle>
            <a:lvl1pPr algn="r">
              <a:defRPr sz="1200"/>
            </a:lvl1pPr>
          </a:lstStyle>
          <a:p>
            <a:fld id="{CB2E4814-2247-4F7F-8673-295CE18FE78F}" type="slidenum">
              <a:rPr lang="nb-NO" smtClean="0"/>
              <a:t>‹#›</a:t>
            </a:fld>
            <a:endParaRPr lang="nb-NO"/>
          </a:p>
        </p:txBody>
      </p:sp>
    </p:spTree>
    <p:extLst>
      <p:ext uri="{BB962C8B-B14F-4D97-AF65-F5344CB8AC3E}">
        <p14:creationId xmlns:p14="http://schemas.microsoft.com/office/powerpoint/2010/main" val="194889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B2E4814-2247-4F7F-8673-295CE18FE78F}" type="slidenum">
              <a:rPr lang="nb-NO" smtClean="0"/>
              <a:t>2</a:t>
            </a:fld>
            <a:endParaRPr lang="nb-NO"/>
          </a:p>
        </p:txBody>
      </p:sp>
    </p:spTree>
    <p:extLst>
      <p:ext uri="{BB962C8B-B14F-4D97-AF65-F5344CB8AC3E}">
        <p14:creationId xmlns:p14="http://schemas.microsoft.com/office/powerpoint/2010/main" val="212176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B2E4814-2247-4F7F-8673-295CE18FE78F}" type="slidenum">
              <a:rPr lang="nb-NO" smtClean="0"/>
              <a:t>34</a:t>
            </a:fld>
            <a:endParaRPr lang="nb-NO"/>
          </a:p>
        </p:txBody>
      </p:sp>
    </p:spTree>
    <p:extLst>
      <p:ext uri="{BB962C8B-B14F-4D97-AF65-F5344CB8AC3E}">
        <p14:creationId xmlns:p14="http://schemas.microsoft.com/office/powerpoint/2010/main" val="21217684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41" y="0"/>
            <a:ext cx="9131317" cy="6858000"/>
          </a:xfrm>
          <a:prstGeom prst="rect">
            <a:avLst/>
          </a:prstGeom>
        </p:spPr>
      </p:pic>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B589293E-6C8A-43C2-843C-35B41762C1A0}" type="datetimeFigureOut">
              <a:rPr lang="nb-NO" smtClean="0"/>
              <a:t>04.03.2020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81539E2-4662-436D-824E-FC733BE9E6DB}" type="slidenum">
              <a:rPr lang="nb-NO" smtClean="0"/>
              <a:t>‹#›</a:t>
            </a:fld>
            <a:endParaRPr lang="nb-NO"/>
          </a:p>
        </p:txBody>
      </p:sp>
    </p:spTree>
    <p:extLst>
      <p:ext uri="{BB962C8B-B14F-4D97-AF65-F5344CB8AC3E}">
        <p14:creationId xmlns:p14="http://schemas.microsoft.com/office/powerpoint/2010/main" val="152510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589293E-6C8A-43C2-843C-35B41762C1A0}" type="datetimeFigureOut">
              <a:rPr lang="nb-NO" smtClean="0"/>
              <a:t>04.03.2020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81539E2-4662-436D-824E-FC733BE9E6DB}" type="slidenum">
              <a:rPr lang="nb-NO" smtClean="0"/>
              <a:t>‹#›</a:t>
            </a:fld>
            <a:endParaRPr lang="nb-NO"/>
          </a:p>
        </p:txBody>
      </p:sp>
    </p:spTree>
    <p:extLst>
      <p:ext uri="{BB962C8B-B14F-4D97-AF65-F5344CB8AC3E}">
        <p14:creationId xmlns:p14="http://schemas.microsoft.com/office/powerpoint/2010/main" val="2666415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589293E-6C8A-43C2-843C-35B41762C1A0}" type="datetimeFigureOut">
              <a:rPr lang="nb-NO" smtClean="0"/>
              <a:t>04.03.2020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81539E2-4662-436D-824E-FC733BE9E6DB}" type="slidenum">
              <a:rPr lang="nb-NO" smtClean="0"/>
              <a:t>‹#›</a:t>
            </a:fld>
            <a:endParaRPr lang="nb-NO"/>
          </a:p>
        </p:txBody>
      </p:sp>
    </p:spTree>
    <p:extLst>
      <p:ext uri="{BB962C8B-B14F-4D97-AF65-F5344CB8AC3E}">
        <p14:creationId xmlns:p14="http://schemas.microsoft.com/office/powerpoint/2010/main" val="302625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589293E-6C8A-43C2-843C-35B41762C1A0}" type="datetimeFigureOut">
              <a:rPr lang="nb-NO" smtClean="0"/>
              <a:t>04.03.2020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81539E2-4662-436D-824E-FC733BE9E6DB}" type="slidenum">
              <a:rPr lang="nb-NO" smtClean="0"/>
              <a:t>‹#›</a:t>
            </a:fld>
            <a:endParaRPr lang="nb-NO"/>
          </a:p>
        </p:txBody>
      </p:sp>
    </p:spTree>
    <p:extLst>
      <p:ext uri="{BB962C8B-B14F-4D97-AF65-F5344CB8AC3E}">
        <p14:creationId xmlns:p14="http://schemas.microsoft.com/office/powerpoint/2010/main" val="334824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B589293E-6C8A-43C2-843C-35B41762C1A0}" type="datetimeFigureOut">
              <a:rPr lang="nb-NO" smtClean="0"/>
              <a:t>04.03.2020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81539E2-4662-436D-824E-FC733BE9E6DB}" type="slidenum">
              <a:rPr lang="nb-NO" smtClean="0"/>
              <a:t>‹#›</a:t>
            </a:fld>
            <a:endParaRPr lang="nb-NO"/>
          </a:p>
        </p:txBody>
      </p:sp>
    </p:spTree>
    <p:extLst>
      <p:ext uri="{BB962C8B-B14F-4D97-AF65-F5344CB8AC3E}">
        <p14:creationId xmlns:p14="http://schemas.microsoft.com/office/powerpoint/2010/main" val="177515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589293E-6C8A-43C2-843C-35B41762C1A0}" type="datetimeFigureOut">
              <a:rPr lang="nb-NO" smtClean="0"/>
              <a:t>04.03.2020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81539E2-4662-436D-824E-FC733BE9E6DB}" type="slidenum">
              <a:rPr lang="nb-NO" smtClean="0"/>
              <a:t>‹#›</a:t>
            </a:fld>
            <a:endParaRPr lang="nb-NO"/>
          </a:p>
        </p:txBody>
      </p:sp>
    </p:spTree>
    <p:extLst>
      <p:ext uri="{BB962C8B-B14F-4D97-AF65-F5344CB8AC3E}">
        <p14:creationId xmlns:p14="http://schemas.microsoft.com/office/powerpoint/2010/main" val="133400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589293E-6C8A-43C2-843C-35B41762C1A0}" type="datetimeFigureOut">
              <a:rPr lang="nb-NO" smtClean="0"/>
              <a:t>04.03.2020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781539E2-4662-436D-824E-FC733BE9E6DB}" type="slidenum">
              <a:rPr lang="nb-NO" smtClean="0"/>
              <a:t>‹#›</a:t>
            </a:fld>
            <a:endParaRPr lang="nb-NO"/>
          </a:p>
        </p:txBody>
      </p:sp>
    </p:spTree>
    <p:extLst>
      <p:ext uri="{BB962C8B-B14F-4D97-AF65-F5344CB8AC3E}">
        <p14:creationId xmlns:p14="http://schemas.microsoft.com/office/powerpoint/2010/main" val="386186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589293E-6C8A-43C2-843C-35B41762C1A0}" type="datetimeFigureOut">
              <a:rPr lang="nb-NO" smtClean="0"/>
              <a:t>04.03.2020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81539E2-4662-436D-824E-FC733BE9E6DB}" type="slidenum">
              <a:rPr lang="nb-NO" smtClean="0"/>
              <a:t>‹#›</a:t>
            </a:fld>
            <a:endParaRPr lang="nb-NO"/>
          </a:p>
        </p:txBody>
      </p:sp>
    </p:spTree>
    <p:extLst>
      <p:ext uri="{BB962C8B-B14F-4D97-AF65-F5344CB8AC3E}">
        <p14:creationId xmlns:p14="http://schemas.microsoft.com/office/powerpoint/2010/main" val="72968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589293E-6C8A-43C2-843C-35B41762C1A0}" type="datetimeFigureOut">
              <a:rPr lang="nb-NO" smtClean="0"/>
              <a:t>04.03.2020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781539E2-4662-436D-824E-FC733BE9E6DB}" type="slidenum">
              <a:rPr lang="nb-NO" smtClean="0"/>
              <a:t>‹#›</a:t>
            </a:fld>
            <a:endParaRPr lang="nb-NO"/>
          </a:p>
        </p:txBody>
      </p:sp>
    </p:spTree>
    <p:extLst>
      <p:ext uri="{BB962C8B-B14F-4D97-AF65-F5344CB8AC3E}">
        <p14:creationId xmlns:p14="http://schemas.microsoft.com/office/powerpoint/2010/main" val="405050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589293E-6C8A-43C2-843C-35B41762C1A0}" type="datetimeFigureOut">
              <a:rPr lang="nb-NO" smtClean="0"/>
              <a:t>04.03.2020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81539E2-4662-436D-824E-FC733BE9E6DB}" type="slidenum">
              <a:rPr lang="nb-NO" smtClean="0"/>
              <a:t>‹#›</a:t>
            </a:fld>
            <a:endParaRPr lang="nb-NO"/>
          </a:p>
        </p:txBody>
      </p:sp>
    </p:spTree>
    <p:extLst>
      <p:ext uri="{BB962C8B-B14F-4D97-AF65-F5344CB8AC3E}">
        <p14:creationId xmlns:p14="http://schemas.microsoft.com/office/powerpoint/2010/main" val="1271733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589293E-6C8A-43C2-843C-35B41762C1A0}" type="datetimeFigureOut">
              <a:rPr lang="nb-NO" smtClean="0"/>
              <a:t>04.03.2020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81539E2-4662-436D-824E-FC733BE9E6DB}" type="slidenum">
              <a:rPr lang="nb-NO" smtClean="0"/>
              <a:t>‹#›</a:t>
            </a:fld>
            <a:endParaRPr lang="nb-NO"/>
          </a:p>
        </p:txBody>
      </p:sp>
    </p:spTree>
    <p:extLst>
      <p:ext uri="{BB962C8B-B14F-4D97-AF65-F5344CB8AC3E}">
        <p14:creationId xmlns:p14="http://schemas.microsoft.com/office/powerpoint/2010/main" val="3030729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41" y="0"/>
            <a:ext cx="9131317" cy="6858000"/>
          </a:xfrm>
          <a:prstGeom prst="rect">
            <a:avLst/>
          </a:prstGeom>
        </p:spPr>
      </p:pic>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9293E-6C8A-43C2-843C-35B41762C1A0}" type="datetimeFigureOut">
              <a:rPr lang="nb-NO" smtClean="0"/>
              <a:t>04.03.2020</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539E2-4662-436D-824E-FC733BE9E6DB}" type="slidenum">
              <a:rPr lang="nb-NO" smtClean="0"/>
              <a:t>‹#›</a:t>
            </a:fld>
            <a:endParaRPr lang="nb-NO"/>
          </a:p>
        </p:txBody>
      </p:sp>
    </p:spTree>
    <p:extLst>
      <p:ext uri="{BB962C8B-B14F-4D97-AF65-F5344CB8AC3E}">
        <p14:creationId xmlns:p14="http://schemas.microsoft.com/office/powerpoint/2010/main" val="3066372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filerepository.itslearning.com/17eff18d-632a-4a8a-877a-6dae5aec24d5?Token=xQMAAD0HAABWgF9eAAAAACAAm50DMvoHUkzWO8yrcicj9KOKjvGXopjoKiAKNDUsRzkAAA"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skjema.kf.no/FormsEngine/?wizardId=3981&amp;externalId=061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hole.kommune.no/skoleskyss.399516.no.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Informasjon%20for%20foresatte%201.%20trinn%20kulturskole.docx" TargetMode="External"/><Relationship Id="rId2" Type="http://schemas.openxmlformats.org/officeDocument/2006/relationships/hyperlink" Target="foreldrem&#248;te040320%20helse.ppt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Velkommen til Holeskolen</a:t>
            </a:r>
          </a:p>
        </p:txBody>
      </p:sp>
      <p:sp>
        <p:nvSpPr>
          <p:cNvPr id="3" name="Undertittel 2"/>
          <p:cNvSpPr>
            <a:spLocks noGrp="1"/>
          </p:cNvSpPr>
          <p:nvPr>
            <p:ph type="subTitle" idx="1"/>
          </p:nvPr>
        </p:nvSpPr>
        <p:spPr>
          <a:xfrm>
            <a:off x="1371600" y="3886200"/>
            <a:ext cx="6400800" cy="2207096"/>
          </a:xfrm>
        </p:spPr>
        <p:txBody>
          <a:bodyPr>
            <a:normAutofit lnSpcReduction="10000"/>
          </a:bodyPr>
          <a:lstStyle/>
          <a:p>
            <a:r>
              <a:rPr lang="nb-NO" dirty="0"/>
              <a:t>Røyse skole</a:t>
            </a:r>
          </a:p>
          <a:p>
            <a:r>
              <a:rPr lang="nb-NO" dirty="0"/>
              <a:t>Sundvollen oppvekstsenter</a:t>
            </a:r>
          </a:p>
          <a:p>
            <a:r>
              <a:rPr lang="nb-NO" dirty="0"/>
              <a:t>Vik skole</a:t>
            </a:r>
          </a:p>
          <a:p>
            <a:r>
              <a:rPr lang="nb-NO" dirty="0"/>
              <a:t>(Hole ungdomsskole)</a:t>
            </a:r>
          </a:p>
        </p:txBody>
      </p:sp>
    </p:spTree>
    <p:extLst>
      <p:ext uri="{BB962C8B-B14F-4D97-AF65-F5344CB8AC3E}">
        <p14:creationId xmlns:p14="http://schemas.microsoft.com/office/powerpoint/2010/main" val="305829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…forberede barna på…</a:t>
            </a:r>
          </a:p>
        </p:txBody>
      </p:sp>
      <p:sp>
        <p:nvSpPr>
          <p:cNvPr id="3" name="Plassholder for innhold 2"/>
          <p:cNvSpPr>
            <a:spLocks noGrp="1"/>
          </p:cNvSpPr>
          <p:nvPr>
            <p:ph idx="1"/>
          </p:nvPr>
        </p:nvSpPr>
        <p:spPr/>
        <p:txBody>
          <a:bodyPr/>
          <a:lstStyle/>
          <a:p>
            <a:r>
              <a:rPr lang="nb-NO" dirty="0"/>
              <a:t>Overgangsplan barnehage – skole  - hva gjør vi? Formelle og uformelle besøk – fra barnehagene</a:t>
            </a:r>
          </a:p>
          <a:p>
            <a:r>
              <a:rPr lang="nb-NO" dirty="0"/>
              <a:t>Hva er det lurt at barnet kan:</a:t>
            </a:r>
          </a:p>
          <a:p>
            <a:pPr lvl="1"/>
            <a:r>
              <a:rPr lang="nb-NO" dirty="0"/>
              <a:t>Skrive navnet sitt – gir mestringsfølelse</a:t>
            </a:r>
          </a:p>
          <a:p>
            <a:pPr lvl="2"/>
            <a:r>
              <a:rPr lang="nb-NO" dirty="0"/>
              <a:t>lese, skrive, regne lærer de på skolen</a:t>
            </a:r>
          </a:p>
          <a:p>
            <a:pPr lvl="1"/>
            <a:r>
              <a:rPr lang="nb-NO" dirty="0"/>
              <a:t>Sosiale ferdigheter</a:t>
            </a:r>
          </a:p>
          <a:p>
            <a:pPr lvl="2"/>
            <a:r>
              <a:rPr lang="nb-NO" dirty="0"/>
              <a:t>Toleranse, empati, respekt, vente på tur, selvstendig på do, kle på seg selv, høflig (folkeskikk), etc.</a:t>
            </a:r>
          </a:p>
        </p:txBody>
      </p:sp>
    </p:spTree>
    <p:extLst>
      <p:ext uri="{BB962C8B-B14F-4D97-AF65-F5344CB8AC3E}">
        <p14:creationId xmlns:p14="http://schemas.microsoft.com/office/powerpoint/2010/main" val="25676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Forventninger til foreldre – forts.</a:t>
            </a:r>
          </a:p>
        </p:txBody>
      </p:sp>
      <p:sp>
        <p:nvSpPr>
          <p:cNvPr id="3" name="Plassholder for innhold 2"/>
          <p:cNvSpPr>
            <a:spLocks noGrp="1"/>
          </p:cNvSpPr>
          <p:nvPr>
            <p:ph idx="1"/>
          </p:nvPr>
        </p:nvSpPr>
        <p:spPr/>
        <p:txBody>
          <a:bodyPr>
            <a:normAutofit/>
          </a:bodyPr>
          <a:lstStyle/>
          <a:p>
            <a:r>
              <a:rPr lang="nb-NO" dirty="0" err="1"/>
              <a:t>Framsnakke</a:t>
            </a:r>
            <a:r>
              <a:rPr lang="nb-NO" dirty="0"/>
              <a:t> </a:t>
            </a:r>
            <a:r>
              <a:rPr lang="nb-NO"/>
              <a:t>skolen </a:t>
            </a:r>
          </a:p>
          <a:p>
            <a:r>
              <a:rPr lang="nb-NO"/>
              <a:t>Følge </a:t>
            </a:r>
            <a:r>
              <a:rPr lang="nb-NO" dirty="0"/>
              <a:t>med på og følge opp det som skjer via It’s </a:t>
            </a:r>
            <a:r>
              <a:rPr lang="nb-NO" dirty="0" err="1"/>
              <a:t>learning</a:t>
            </a:r>
            <a:r>
              <a:rPr lang="nb-NO" dirty="0"/>
              <a:t> og sekkepost</a:t>
            </a:r>
          </a:p>
          <a:p>
            <a:r>
              <a:rPr lang="nb-NO" dirty="0"/>
              <a:t>Følge opp hjemmearbeider</a:t>
            </a:r>
          </a:p>
          <a:p>
            <a:r>
              <a:rPr lang="nb-NO" dirty="0"/>
              <a:t>Snakke med barnet om hva som skal skje på skolen, og hvor barnet skal etter skolen – skaper trygghet hos barnet</a:t>
            </a:r>
          </a:p>
          <a:p>
            <a:r>
              <a:rPr lang="nb-NO" dirty="0"/>
              <a:t>Vis at du synes skolen er viktig</a:t>
            </a:r>
          </a:p>
          <a:p>
            <a:endParaRPr lang="nb-NO" dirty="0"/>
          </a:p>
        </p:txBody>
      </p:sp>
    </p:spTree>
    <p:extLst>
      <p:ext uri="{BB962C8B-B14F-4D97-AF65-F5344CB8AC3E}">
        <p14:creationId xmlns:p14="http://schemas.microsoft.com/office/powerpoint/2010/main" val="343138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anim calcmode="lin" valueType="num">
                                      <p:cBhvr>
                                        <p:cTn id="13"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2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anim calcmode="lin" valueType="num">
                                      <p:cBhvr>
                                        <p:cTn id="18"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2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anim calcmode="lin" valueType="num">
                                      <p:cBhvr>
                                        <p:cTn id="23"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25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250"/>
                                        <p:tgtEl>
                                          <p:spTgt spid="3">
                                            <p:txEl>
                                              <p:pRg st="4" end="4"/>
                                            </p:txEl>
                                          </p:spTgt>
                                        </p:tgtEl>
                                      </p:cBhvr>
                                    </p:animEffect>
                                    <p:anim calcmode="lin" valueType="num">
                                      <p:cBhvr>
                                        <p:cTn id="28"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Forventninger til foreldre – forts.</a:t>
            </a:r>
          </a:p>
        </p:txBody>
      </p:sp>
      <p:sp>
        <p:nvSpPr>
          <p:cNvPr id="3" name="Plassholder for innhold 2"/>
          <p:cNvSpPr>
            <a:spLocks noGrp="1"/>
          </p:cNvSpPr>
          <p:nvPr>
            <p:ph idx="1"/>
          </p:nvPr>
        </p:nvSpPr>
        <p:spPr/>
        <p:txBody>
          <a:bodyPr/>
          <a:lstStyle/>
          <a:p>
            <a:r>
              <a:rPr lang="nb-NO" dirty="0"/>
              <a:t>Sørg for uthvilte barn, som har spist </a:t>
            </a:r>
          </a:p>
          <a:p>
            <a:r>
              <a:rPr lang="nb-NO" dirty="0"/>
              <a:t>Møt presis</a:t>
            </a:r>
          </a:p>
          <a:p>
            <a:r>
              <a:rPr lang="nb-NO" dirty="0"/>
              <a:t>Få med klær og utstyr i forhold til planer og vær</a:t>
            </a:r>
          </a:p>
          <a:p>
            <a:r>
              <a:rPr lang="nb-NO" dirty="0"/>
              <a:t>Lese for/med barnet ditt hver dag</a:t>
            </a:r>
          </a:p>
          <a:p>
            <a:endParaRPr lang="nb-NO" dirty="0"/>
          </a:p>
          <a:p>
            <a:endParaRPr lang="nb-NO" dirty="0"/>
          </a:p>
          <a:p>
            <a:endParaRPr lang="nb-NO" dirty="0"/>
          </a:p>
        </p:txBody>
      </p:sp>
    </p:spTree>
    <p:extLst>
      <p:ext uri="{BB962C8B-B14F-4D97-AF65-F5344CB8AC3E}">
        <p14:creationId xmlns:p14="http://schemas.microsoft.com/office/powerpoint/2010/main" val="251962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anim calcmode="lin" valueType="num">
                                      <p:cBhvr>
                                        <p:cTn id="13"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2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250"/>
                                        <p:tgtEl>
                                          <p:spTgt spid="3">
                                            <p:txEl>
                                              <p:pRg st="2" end="2"/>
                                            </p:txEl>
                                          </p:spTgt>
                                        </p:tgtEl>
                                      </p:cBhvr>
                                    </p:animEffect>
                                    <p:anim calcmode="lin" valueType="num">
                                      <p:cBhvr>
                                        <p:cTn id="18"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2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250"/>
                                        <p:tgtEl>
                                          <p:spTgt spid="3">
                                            <p:txEl>
                                              <p:pRg st="3" end="3"/>
                                            </p:txEl>
                                          </p:spTgt>
                                        </p:tgtEl>
                                      </p:cBhvr>
                                    </p:animEffect>
                                    <p:anim calcmode="lin" valueType="num">
                                      <p:cBhvr>
                                        <p:cTn id="23"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Forventninger til skolen</a:t>
            </a:r>
          </a:p>
        </p:txBody>
      </p:sp>
      <p:sp>
        <p:nvSpPr>
          <p:cNvPr id="3" name="Plassholder for innhold 2"/>
          <p:cNvSpPr>
            <a:spLocks noGrp="1"/>
          </p:cNvSpPr>
          <p:nvPr>
            <p:ph idx="1"/>
          </p:nvPr>
        </p:nvSpPr>
        <p:spPr/>
        <p:txBody>
          <a:bodyPr/>
          <a:lstStyle/>
          <a:p>
            <a:r>
              <a:rPr lang="nb-NO" dirty="0"/>
              <a:t>De ansatte er der for elevene og deres læring</a:t>
            </a:r>
          </a:p>
          <a:p>
            <a:r>
              <a:rPr lang="nb-NO" dirty="0"/>
              <a:t>Gjør sitt beste for at elevene skal oppleve trygghet og mestring</a:t>
            </a:r>
          </a:p>
          <a:p>
            <a:r>
              <a:rPr lang="nb-NO" dirty="0"/>
              <a:t>Engasjerte ansatte</a:t>
            </a:r>
          </a:p>
          <a:p>
            <a:r>
              <a:rPr lang="nb-NO" dirty="0"/>
              <a:t>Jobbe for barnets beste</a:t>
            </a:r>
          </a:p>
          <a:p>
            <a:r>
              <a:rPr lang="nb-NO" dirty="0"/>
              <a:t>Struktur og forutsigbarhet i skole- og SFO-dagen</a:t>
            </a:r>
          </a:p>
          <a:p>
            <a:r>
              <a:rPr lang="nb-NO" dirty="0"/>
              <a:t>Tydelige og profesjonelle voksne</a:t>
            </a:r>
          </a:p>
        </p:txBody>
      </p:sp>
    </p:spTree>
    <p:extLst>
      <p:ext uri="{BB962C8B-B14F-4D97-AF65-F5344CB8AC3E}">
        <p14:creationId xmlns:p14="http://schemas.microsoft.com/office/powerpoint/2010/main" val="686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250"/>
                                        <p:tgtEl>
                                          <p:spTgt spid="3">
                                            <p:txEl>
                                              <p:pRg st="1" end="1"/>
                                            </p:txEl>
                                          </p:spTgt>
                                        </p:tgtEl>
                                      </p:cBhvr>
                                    </p:animEffect>
                                    <p:anim calcmode="lin" valueType="num">
                                      <p:cBhvr>
                                        <p:cTn id="15"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250"/>
                                        <p:tgtEl>
                                          <p:spTgt spid="3">
                                            <p:txEl>
                                              <p:pRg st="2" end="2"/>
                                            </p:txEl>
                                          </p:spTgt>
                                        </p:tgtEl>
                                      </p:cBhvr>
                                    </p:animEffect>
                                    <p:anim calcmode="lin" valueType="num">
                                      <p:cBhvr>
                                        <p:cTn id="22"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250"/>
                                        <p:tgtEl>
                                          <p:spTgt spid="3">
                                            <p:txEl>
                                              <p:pRg st="3" end="3"/>
                                            </p:txEl>
                                          </p:spTgt>
                                        </p:tgtEl>
                                      </p:cBhvr>
                                    </p:animEffect>
                                    <p:anim calcmode="lin" valueType="num">
                                      <p:cBhvr>
                                        <p:cTn id="29"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250"/>
                                        <p:tgtEl>
                                          <p:spTgt spid="3">
                                            <p:txEl>
                                              <p:pRg st="4" end="4"/>
                                            </p:txEl>
                                          </p:spTgt>
                                        </p:tgtEl>
                                      </p:cBhvr>
                                    </p:animEffect>
                                    <p:anim calcmode="lin" valueType="num">
                                      <p:cBhvr>
                                        <p:cTn id="36"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250"/>
                                        <p:tgtEl>
                                          <p:spTgt spid="3">
                                            <p:txEl>
                                              <p:pRg st="5" end="5"/>
                                            </p:txEl>
                                          </p:spTgt>
                                        </p:tgtEl>
                                      </p:cBhvr>
                                    </p:animEffect>
                                    <p:anim calcmode="lin" valueType="num">
                                      <p:cBhvr>
                                        <p:cTn id="43"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Ressursene på skolen</a:t>
            </a:r>
          </a:p>
        </p:txBody>
      </p:sp>
      <p:sp>
        <p:nvSpPr>
          <p:cNvPr id="3" name="Plassholder for innhold 2"/>
          <p:cNvSpPr>
            <a:spLocks noGrp="1"/>
          </p:cNvSpPr>
          <p:nvPr>
            <p:ph idx="1"/>
          </p:nvPr>
        </p:nvSpPr>
        <p:spPr>
          <a:xfrm>
            <a:off x="467544" y="1484784"/>
            <a:ext cx="8229600" cy="4525963"/>
          </a:xfrm>
        </p:spPr>
        <p:txBody>
          <a:bodyPr>
            <a:normAutofit lnSpcReduction="10000"/>
          </a:bodyPr>
          <a:lstStyle/>
          <a:p>
            <a:r>
              <a:rPr lang="nb-NO" dirty="0"/>
              <a:t>Elevene - læring i fokus</a:t>
            </a:r>
          </a:p>
          <a:p>
            <a:r>
              <a:rPr lang="nb-NO" dirty="0"/>
              <a:t>Ansatte - skal ha elevenes læring som det viktigste</a:t>
            </a:r>
          </a:p>
          <a:p>
            <a:r>
              <a:rPr lang="nb-NO" dirty="0"/>
              <a:t>Foreldrene</a:t>
            </a:r>
          </a:p>
          <a:p>
            <a:pPr lvl="1"/>
            <a:r>
              <a:rPr lang="nb-NO" dirty="0"/>
              <a:t>Kjenner barna, og kan hjelpe oss og gi oss innspill på hvordan barna lærer best</a:t>
            </a:r>
          </a:p>
          <a:p>
            <a:pPr lvl="1"/>
            <a:r>
              <a:rPr lang="nb-NO" dirty="0">
                <a:solidFill>
                  <a:srgbClr val="FF0000"/>
                </a:solidFill>
              </a:rPr>
              <a:t>Det dere sier om skolen og de ansatte hjemme, påvirker deres barns læringssituasjon, positivt og negativt. Dersom dere har noe negativt å si, ta kontakt med oss, ikke la barna delta i det.</a:t>
            </a:r>
          </a:p>
        </p:txBody>
      </p:sp>
    </p:spTree>
    <p:extLst>
      <p:ext uri="{BB962C8B-B14F-4D97-AF65-F5344CB8AC3E}">
        <p14:creationId xmlns:p14="http://schemas.microsoft.com/office/powerpoint/2010/main" val="4290073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250"/>
                                        <p:tgtEl>
                                          <p:spTgt spid="3">
                                            <p:txEl>
                                              <p:pRg st="1" end="1"/>
                                            </p:txEl>
                                          </p:spTgt>
                                        </p:tgtEl>
                                      </p:cBhvr>
                                    </p:animEffect>
                                    <p:anim calcmode="lin" valueType="num">
                                      <p:cBhvr>
                                        <p:cTn id="15"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250"/>
                                        <p:tgtEl>
                                          <p:spTgt spid="3">
                                            <p:txEl>
                                              <p:pRg st="2" end="2"/>
                                            </p:txEl>
                                          </p:spTgt>
                                        </p:tgtEl>
                                      </p:cBhvr>
                                    </p:animEffect>
                                    <p:anim calcmode="lin" valueType="num">
                                      <p:cBhvr>
                                        <p:cTn id="22"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250"/>
                                        <p:tgtEl>
                                          <p:spTgt spid="3">
                                            <p:txEl>
                                              <p:pRg st="3" end="3"/>
                                            </p:txEl>
                                          </p:spTgt>
                                        </p:tgtEl>
                                      </p:cBhvr>
                                    </p:animEffect>
                                    <p:anim calcmode="lin" valueType="num">
                                      <p:cBhvr>
                                        <p:cTn id="27"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25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250"/>
                                        <p:tgtEl>
                                          <p:spTgt spid="3">
                                            <p:txEl>
                                              <p:pRg st="4" end="4"/>
                                            </p:txEl>
                                          </p:spTgt>
                                        </p:tgtEl>
                                      </p:cBhvr>
                                    </p:animEffect>
                                    <p:anim calcmode="lin" valueType="num">
                                      <p:cBhvr>
                                        <p:cTn id="32"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FUG – foreldreutvalget for grunnopplæringen</a:t>
            </a:r>
          </a:p>
        </p:txBody>
      </p:sp>
      <p:sp>
        <p:nvSpPr>
          <p:cNvPr id="3" name="Plassholder for innhold 2"/>
          <p:cNvSpPr>
            <a:spLocks noGrp="1"/>
          </p:cNvSpPr>
          <p:nvPr>
            <p:ph idx="1"/>
          </p:nvPr>
        </p:nvSpPr>
        <p:spPr>
          <a:xfrm>
            <a:off x="467544" y="1556792"/>
            <a:ext cx="8229600" cy="4525963"/>
          </a:xfrm>
        </p:spPr>
        <p:txBody>
          <a:bodyPr/>
          <a:lstStyle/>
          <a:p>
            <a:r>
              <a:rPr lang="nb-NO" b="1" dirty="0">
                <a:solidFill>
                  <a:srgbClr val="FF0000"/>
                </a:solidFill>
              </a:rPr>
              <a:t>Foreldreplakaten</a:t>
            </a:r>
            <a:endParaRPr lang="en-US" b="1" dirty="0">
              <a:solidFill>
                <a:srgbClr val="FF0000"/>
              </a:solidFill>
            </a:endParaRPr>
          </a:p>
          <a:p>
            <a:endParaRPr lang="en-US" b="1" dirty="0"/>
          </a:p>
          <a:p>
            <a:r>
              <a:rPr lang="en-US" b="1" dirty="0" err="1"/>
              <a:t>Kjære</a:t>
            </a:r>
            <a:r>
              <a:rPr lang="en-US" b="1" dirty="0"/>
              <a:t> </a:t>
            </a:r>
            <a:r>
              <a:rPr lang="en-US" b="1" dirty="0" err="1"/>
              <a:t>forelder</a:t>
            </a:r>
            <a:endParaRPr lang="en-US" b="1" dirty="0"/>
          </a:p>
          <a:p>
            <a:r>
              <a:rPr lang="nb-NO" dirty="0"/>
              <a:t>Du er ditt barns første og viktigste lærer! </a:t>
            </a:r>
          </a:p>
          <a:p>
            <a:r>
              <a:rPr lang="nb-NO" dirty="0"/>
              <a:t>Er du engasjert, gjør barnet ditt det bedre på skolen. </a:t>
            </a:r>
          </a:p>
          <a:p>
            <a:r>
              <a:rPr lang="en-US" dirty="0" err="1"/>
              <a:t>Ditt</a:t>
            </a:r>
            <a:r>
              <a:rPr lang="en-US" dirty="0"/>
              <a:t> </a:t>
            </a:r>
            <a:r>
              <a:rPr lang="en-US" dirty="0" err="1"/>
              <a:t>engasjement</a:t>
            </a:r>
            <a:r>
              <a:rPr lang="en-US" dirty="0"/>
              <a:t> </a:t>
            </a:r>
            <a:r>
              <a:rPr lang="en-US" dirty="0" err="1"/>
              <a:t>er</a:t>
            </a:r>
            <a:r>
              <a:rPr lang="en-US" dirty="0"/>
              <a:t> like </a:t>
            </a:r>
            <a:r>
              <a:rPr lang="en-US" dirty="0" err="1"/>
              <a:t>viktig</a:t>
            </a:r>
            <a:r>
              <a:rPr lang="en-US" dirty="0"/>
              <a:t> </a:t>
            </a:r>
            <a:r>
              <a:rPr lang="en-US" dirty="0" err="1"/>
              <a:t>på</a:t>
            </a:r>
            <a:r>
              <a:rPr lang="en-US" dirty="0"/>
              <a:t> </a:t>
            </a:r>
            <a:r>
              <a:rPr lang="en-US" dirty="0" err="1"/>
              <a:t>ungdomsskolen</a:t>
            </a:r>
            <a:r>
              <a:rPr lang="en-US" dirty="0"/>
              <a:t> </a:t>
            </a:r>
            <a:r>
              <a:rPr lang="en-US" dirty="0" err="1"/>
              <a:t>som</a:t>
            </a:r>
            <a:r>
              <a:rPr lang="en-US" dirty="0"/>
              <a:t> i </a:t>
            </a:r>
            <a:r>
              <a:rPr lang="en-US" dirty="0" err="1"/>
              <a:t>barneskolen</a:t>
            </a:r>
            <a:r>
              <a:rPr lang="en-US" dirty="0"/>
              <a:t>.</a:t>
            </a:r>
          </a:p>
        </p:txBody>
      </p:sp>
    </p:spTree>
    <p:extLst>
      <p:ext uri="{BB962C8B-B14F-4D97-AF65-F5344CB8AC3E}">
        <p14:creationId xmlns:p14="http://schemas.microsoft.com/office/powerpoint/2010/main" val="251111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FUG – forts.</a:t>
            </a:r>
          </a:p>
        </p:txBody>
      </p:sp>
      <p:sp>
        <p:nvSpPr>
          <p:cNvPr id="3" name="Plassholder for innhold 2"/>
          <p:cNvSpPr>
            <a:spLocks noGrp="1"/>
          </p:cNvSpPr>
          <p:nvPr>
            <p:ph idx="1"/>
          </p:nvPr>
        </p:nvSpPr>
        <p:spPr/>
        <p:txBody>
          <a:bodyPr>
            <a:normAutofit/>
          </a:bodyPr>
          <a:lstStyle/>
          <a:p>
            <a:r>
              <a:rPr lang="en-US" dirty="0" err="1"/>
              <a:t>Diskuterer</a:t>
            </a:r>
            <a:r>
              <a:rPr lang="en-US" dirty="0"/>
              <a:t> du med </a:t>
            </a:r>
            <a:r>
              <a:rPr lang="en-US" dirty="0" err="1"/>
              <a:t>barnet</a:t>
            </a:r>
            <a:r>
              <a:rPr lang="en-US" dirty="0"/>
              <a:t>, </a:t>
            </a:r>
            <a:r>
              <a:rPr lang="en-US" dirty="0" err="1"/>
              <a:t>stimulerer</a:t>
            </a:r>
            <a:r>
              <a:rPr lang="en-US" dirty="0"/>
              <a:t> du </a:t>
            </a:r>
            <a:r>
              <a:rPr lang="en-US" dirty="0" err="1"/>
              <a:t>hennes</a:t>
            </a:r>
            <a:r>
              <a:rPr lang="en-US" dirty="0"/>
              <a:t>/</a:t>
            </a:r>
            <a:r>
              <a:rPr lang="en-US" dirty="0" err="1"/>
              <a:t>hans</a:t>
            </a:r>
            <a:r>
              <a:rPr lang="en-US" dirty="0"/>
              <a:t> tanker og </a:t>
            </a:r>
            <a:r>
              <a:rPr lang="en-US" dirty="0" err="1"/>
              <a:t>utvikling</a:t>
            </a:r>
            <a:r>
              <a:rPr lang="en-US" dirty="0"/>
              <a:t>. </a:t>
            </a:r>
          </a:p>
          <a:p>
            <a:r>
              <a:rPr lang="en-US" dirty="0" err="1"/>
              <a:t>Det</a:t>
            </a:r>
            <a:r>
              <a:rPr lang="en-US" dirty="0"/>
              <a:t> </a:t>
            </a:r>
            <a:r>
              <a:rPr lang="en-US" dirty="0" err="1"/>
              <a:t>er</a:t>
            </a:r>
            <a:r>
              <a:rPr lang="en-US" dirty="0"/>
              <a:t> </a:t>
            </a:r>
            <a:r>
              <a:rPr lang="en-US" dirty="0" err="1"/>
              <a:t>viktig</a:t>
            </a:r>
            <a:r>
              <a:rPr lang="en-US" dirty="0"/>
              <a:t> at du </a:t>
            </a:r>
            <a:r>
              <a:rPr lang="en-US" dirty="0" err="1"/>
              <a:t>er</a:t>
            </a:r>
            <a:r>
              <a:rPr lang="en-US" dirty="0"/>
              <a:t> med og </a:t>
            </a:r>
            <a:r>
              <a:rPr lang="en-US" dirty="0" err="1"/>
              <a:t>vurderer</a:t>
            </a:r>
            <a:r>
              <a:rPr lang="en-US" dirty="0"/>
              <a:t> </a:t>
            </a:r>
            <a:r>
              <a:rPr lang="en-US" dirty="0" err="1"/>
              <a:t>barnets</a:t>
            </a:r>
            <a:r>
              <a:rPr lang="en-US" dirty="0"/>
              <a:t> </a:t>
            </a:r>
            <a:r>
              <a:rPr lang="en-US" dirty="0" err="1"/>
              <a:t>arbeid</a:t>
            </a:r>
            <a:r>
              <a:rPr lang="en-US" dirty="0"/>
              <a:t>. </a:t>
            </a:r>
          </a:p>
          <a:p>
            <a:r>
              <a:rPr lang="nb-NO" dirty="0"/>
              <a:t>Når du bryr deg, blir barnet mer motivert og trives bedre på skolen. </a:t>
            </a:r>
            <a:endParaRPr lang="en-US" dirty="0"/>
          </a:p>
          <a:p>
            <a:r>
              <a:rPr lang="nb-NO" dirty="0"/>
              <a:t>Din tro på egen rolle og mulighet til å påvirke er viktig for barnet ditt.</a:t>
            </a:r>
          </a:p>
          <a:p>
            <a:endParaRPr lang="nb-NO" dirty="0"/>
          </a:p>
        </p:txBody>
      </p:sp>
    </p:spTree>
    <p:extLst>
      <p:ext uri="{BB962C8B-B14F-4D97-AF65-F5344CB8AC3E}">
        <p14:creationId xmlns:p14="http://schemas.microsoft.com/office/powerpoint/2010/main" val="247775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FUG – forts.</a:t>
            </a:r>
          </a:p>
        </p:txBody>
      </p:sp>
      <p:sp>
        <p:nvSpPr>
          <p:cNvPr id="3" name="Plassholder for innhold 2"/>
          <p:cNvSpPr>
            <a:spLocks noGrp="1"/>
          </p:cNvSpPr>
          <p:nvPr>
            <p:ph idx="1"/>
          </p:nvPr>
        </p:nvSpPr>
        <p:spPr/>
        <p:txBody>
          <a:bodyPr>
            <a:normAutofit fontScale="92500" lnSpcReduction="10000"/>
          </a:bodyPr>
          <a:lstStyle/>
          <a:p>
            <a:r>
              <a:rPr lang="en-US" dirty="0" err="1"/>
              <a:t>Har</a:t>
            </a:r>
            <a:r>
              <a:rPr lang="en-US" dirty="0"/>
              <a:t> du et </a:t>
            </a:r>
            <a:r>
              <a:rPr lang="en-US" dirty="0" err="1"/>
              <a:t>godt</a:t>
            </a:r>
            <a:r>
              <a:rPr lang="en-US" dirty="0"/>
              <a:t> </a:t>
            </a:r>
            <a:r>
              <a:rPr lang="en-US" dirty="0" err="1"/>
              <a:t>forhold</a:t>
            </a:r>
            <a:r>
              <a:rPr lang="en-US" dirty="0"/>
              <a:t> </a:t>
            </a:r>
            <a:r>
              <a:rPr lang="en-US" dirty="0" err="1"/>
              <a:t>til</a:t>
            </a:r>
            <a:r>
              <a:rPr lang="en-US" dirty="0"/>
              <a:t> </a:t>
            </a:r>
            <a:r>
              <a:rPr lang="en-US" dirty="0" err="1"/>
              <a:t>skolen</a:t>
            </a:r>
            <a:r>
              <a:rPr lang="en-US" dirty="0"/>
              <a:t>, </a:t>
            </a:r>
            <a:r>
              <a:rPr lang="en-US" dirty="0" err="1"/>
              <a:t>påvirker</a:t>
            </a:r>
            <a:r>
              <a:rPr lang="en-US" dirty="0"/>
              <a:t> </a:t>
            </a:r>
            <a:r>
              <a:rPr lang="en-US" dirty="0" err="1"/>
              <a:t>det</a:t>
            </a:r>
            <a:r>
              <a:rPr lang="en-US" dirty="0"/>
              <a:t> </a:t>
            </a:r>
            <a:r>
              <a:rPr lang="en-US" dirty="0" err="1"/>
              <a:t>barnets</a:t>
            </a:r>
            <a:r>
              <a:rPr lang="en-US" dirty="0"/>
              <a:t> </a:t>
            </a:r>
            <a:r>
              <a:rPr lang="en-US" dirty="0" err="1"/>
              <a:t>resultater</a:t>
            </a:r>
            <a:r>
              <a:rPr lang="en-US" dirty="0"/>
              <a:t>.</a:t>
            </a:r>
          </a:p>
          <a:p>
            <a:r>
              <a:rPr lang="nb-NO" dirty="0"/>
              <a:t>At du kjenner de andre foreldrene, fører til bedre samarbeid </a:t>
            </a:r>
            <a:r>
              <a:rPr lang="en-US" dirty="0"/>
              <a:t>og </a:t>
            </a:r>
            <a:r>
              <a:rPr lang="en-US" dirty="0" err="1"/>
              <a:t>oppfølging</a:t>
            </a:r>
            <a:r>
              <a:rPr lang="en-US" dirty="0"/>
              <a:t>.</a:t>
            </a:r>
          </a:p>
          <a:p>
            <a:r>
              <a:rPr lang="nb-NO" dirty="0"/>
              <a:t>Foreldre er en viktig ressurs for barnas skolegang!</a:t>
            </a:r>
          </a:p>
          <a:p>
            <a:endParaRPr lang="en-US" b="1" dirty="0"/>
          </a:p>
          <a:p>
            <a:r>
              <a:rPr lang="en-US" b="1" dirty="0" err="1"/>
              <a:t>Hilsen</a:t>
            </a:r>
            <a:r>
              <a:rPr lang="en-US" b="1" dirty="0"/>
              <a:t> </a:t>
            </a:r>
            <a:r>
              <a:rPr lang="en-US" b="1" dirty="0" err="1"/>
              <a:t>Foreldreutvalget</a:t>
            </a:r>
            <a:r>
              <a:rPr lang="en-US" b="1" dirty="0"/>
              <a:t> for 		</a:t>
            </a:r>
            <a:r>
              <a:rPr lang="en-US" b="1" dirty="0" err="1"/>
              <a:t>grunnopplæringen</a:t>
            </a:r>
            <a:r>
              <a:rPr lang="en-US" b="1" dirty="0"/>
              <a:t> </a:t>
            </a:r>
          </a:p>
          <a:p>
            <a:r>
              <a:rPr lang="en-US" b="1" dirty="0"/>
              <a:t>	www.fug.no</a:t>
            </a:r>
            <a:endParaRPr lang="en-US" dirty="0"/>
          </a:p>
        </p:txBody>
      </p:sp>
    </p:spTree>
    <p:extLst>
      <p:ext uri="{BB962C8B-B14F-4D97-AF65-F5344CB8AC3E}">
        <p14:creationId xmlns:p14="http://schemas.microsoft.com/office/powerpoint/2010/main" val="116167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Hjem – skole samarbeid</a:t>
            </a:r>
          </a:p>
        </p:txBody>
      </p:sp>
      <p:sp>
        <p:nvSpPr>
          <p:cNvPr id="3" name="Plassholder for innhold 2"/>
          <p:cNvSpPr>
            <a:spLocks noGrp="1"/>
          </p:cNvSpPr>
          <p:nvPr>
            <p:ph idx="1"/>
          </p:nvPr>
        </p:nvSpPr>
        <p:spPr/>
        <p:txBody>
          <a:bodyPr>
            <a:normAutofit fontScale="92500"/>
          </a:bodyPr>
          <a:lstStyle/>
          <a:p>
            <a:r>
              <a:rPr lang="nb-NO" dirty="0"/>
              <a:t>Mange arenaer – men prøv å følge med og engasjer deg.</a:t>
            </a:r>
          </a:p>
          <a:p>
            <a:pPr lvl="1"/>
            <a:r>
              <a:rPr lang="nb-NO" dirty="0"/>
              <a:t>It’s </a:t>
            </a:r>
            <a:r>
              <a:rPr lang="nb-NO" dirty="0" err="1"/>
              <a:t>learning</a:t>
            </a:r>
            <a:r>
              <a:rPr lang="nb-NO" dirty="0"/>
              <a:t> (skolenes digitale plattform)</a:t>
            </a:r>
          </a:p>
          <a:p>
            <a:pPr lvl="1"/>
            <a:r>
              <a:rPr lang="nb-NO" dirty="0"/>
              <a:t>Sekkepost</a:t>
            </a:r>
          </a:p>
          <a:p>
            <a:pPr lvl="1"/>
            <a:r>
              <a:rPr lang="nb-NO" dirty="0"/>
              <a:t>SMS-tjeneste, mail, telefon (ikke bemannet hver dag)</a:t>
            </a:r>
          </a:p>
          <a:p>
            <a:pPr lvl="1"/>
            <a:r>
              <a:rPr lang="nb-NO" dirty="0"/>
              <a:t>Utviklingssamtaler/ foreldrekonferanser</a:t>
            </a:r>
          </a:p>
          <a:p>
            <a:pPr lvl="1"/>
            <a:r>
              <a:rPr lang="nb-NO" dirty="0"/>
              <a:t>Foreldremøter</a:t>
            </a:r>
          </a:p>
          <a:p>
            <a:pPr lvl="1"/>
            <a:r>
              <a:rPr lang="nb-NO" dirty="0"/>
              <a:t>FAU (foreldrerådets arbeidsutvalg)/SU (samarbeidsutvalg)</a:t>
            </a:r>
          </a:p>
        </p:txBody>
      </p:sp>
    </p:spTree>
    <p:extLst>
      <p:ext uri="{BB962C8B-B14F-4D97-AF65-F5344CB8AC3E}">
        <p14:creationId xmlns:p14="http://schemas.microsoft.com/office/powerpoint/2010/main" val="366053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Hjem – skole samarbeid</a:t>
            </a:r>
          </a:p>
        </p:txBody>
      </p:sp>
      <p:sp>
        <p:nvSpPr>
          <p:cNvPr id="3" name="Plassholder for innhold 2"/>
          <p:cNvSpPr>
            <a:spLocks noGrp="1"/>
          </p:cNvSpPr>
          <p:nvPr>
            <p:ph idx="1"/>
          </p:nvPr>
        </p:nvSpPr>
        <p:spPr/>
        <p:txBody>
          <a:bodyPr/>
          <a:lstStyle/>
          <a:p>
            <a:r>
              <a:rPr lang="nb-NO" b="1" dirty="0"/>
              <a:t>Foreldre har hovedansvaret for elevenes oppvekst, oppdragelse og læring</a:t>
            </a:r>
          </a:p>
          <a:p>
            <a:r>
              <a:rPr lang="nb-NO" dirty="0"/>
              <a:t>Dersom dere må ha fri, skal det søkes på forhånd, egne regler for elevpermisjon og elektronisk søknadsskjema ligger på It’s </a:t>
            </a:r>
            <a:r>
              <a:rPr lang="nb-NO" dirty="0" err="1"/>
              <a:t>learning</a:t>
            </a:r>
            <a:endParaRPr lang="nb-NO" dirty="0"/>
          </a:p>
          <a:p>
            <a:endParaRPr lang="nb-NO" dirty="0"/>
          </a:p>
        </p:txBody>
      </p:sp>
    </p:spTree>
    <p:extLst>
      <p:ext uri="{BB962C8B-B14F-4D97-AF65-F5344CB8AC3E}">
        <p14:creationId xmlns:p14="http://schemas.microsoft.com/office/powerpoint/2010/main" val="100209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Barneskolene i Hole</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535240"/>
            <a:ext cx="3131840" cy="2096245"/>
          </a:xfrm>
          <a:prstGeom prst="rect">
            <a:avLst/>
          </a:prstGeom>
        </p:spPr>
      </p:pic>
      <p:pic>
        <p:nvPicPr>
          <p:cNvPr id="5" name="Bil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3789040"/>
            <a:ext cx="3132029" cy="2096648"/>
          </a:xfrm>
          <a:prstGeom prst="rect">
            <a:avLst/>
          </a:prstGeom>
        </p:spPr>
      </p:pic>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3789040"/>
            <a:ext cx="3239422" cy="2168253"/>
          </a:xfrm>
          <a:prstGeom prst="rect">
            <a:avLst/>
          </a:prstGeom>
        </p:spPr>
      </p:pic>
      <p:sp>
        <p:nvSpPr>
          <p:cNvPr id="3" name="Plassholder for innhold 2"/>
          <p:cNvSpPr>
            <a:spLocks noGrp="1"/>
          </p:cNvSpPr>
          <p:nvPr>
            <p:ph idx="1"/>
          </p:nvPr>
        </p:nvSpPr>
        <p:spPr/>
        <p:txBody>
          <a:bodyPr/>
          <a:lstStyle/>
          <a:p>
            <a:pPr marL="0" indent="0">
              <a:buNone/>
            </a:pPr>
            <a:r>
              <a:rPr lang="nb-NO" sz="2400" dirty="0">
                <a:latin typeface="Times New Roman" pitchFamily="18" charset="0"/>
              </a:rPr>
              <a:t>Det sies at det er to				</a:t>
            </a:r>
            <a:r>
              <a:rPr lang="nb-NO" sz="2400" dirty="0">
                <a:solidFill>
                  <a:srgbClr val="FF0000"/>
                </a:solidFill>
                <a:latin typeface="Times New Roman" pitchFamily="18" charset="0"/>
              </a:rPr>
              <a:t>Røyse skole</a:t>
            </a:r>
          </a:p>
          <a:p>
            <a:pPr marL="0" indent="0">
              <a:buNone/>
            </a:pPr>
            <a:r>
              <a:rPr lang="nb-NO" sz="2400" dirty="0">
                <a:latin typeface="Times New Roman" pitchFamily="18" charset="0"/>
              </a:rPr>
              <a:t>varige ting vi må gi våre barn</a:t>
            </a:r>
          </a:p>
          <a:p>
            <a:pPr>
              <a:buFontTx/>
              <a:buChar char="-"/>
            </a:pPr>
            <a:r>
              <a:rPr lang="nb-NO" sz="2400" dirty="0">
                <a:latin typeface="Times New Roman" pitchFamily="18" charset="0"/>
              </a:rPr>
              <a:t>det ene er røtter</a:t>
            </a:r>
          </a:p>
          <a:p>
            <a:pPr>
              <a:buFontTx/>
              <a:buChar char="-"/>
            </a:pPr>
            <a:r>
              <a:rPr lang="nb-NO" sz="2400" dirty="0">
                <a:latin typeface="Times New Roman" pitchFamily="18" charset="0"/>
              </a:rPr>
              <a:t>det andre er vinger</a:t>
            </a:r>
          </a:p>
          <a:p>
            <a:pPr marL="457200" lvl="1" indent="0">
              <a:buNone/>
            </a:pPr>
            <a:r>
              <a:rPr lang="nb-NO" dirty="0">
                <a:latin typeface="Times New Roman" pitchFamily="18" charset="0"/>
              </a:rPr>
              <a:t>		(Lee </a:t>
            </a:r>
            <a:r>
              <a:rPr lang="nb-NO" dirty="0" err="1">
                <a:latin typeface="Times New Roman" pitchFamily="18" charset="0"/>
              </a:rPr>
              <a:t>Ezell</a:t>
            </a:r>
            <a:r>
              <a:rPr lang="nb-NO" dirty="0">
                <a:latin typeface="Times New Roman" pitchFamily="18" charset="0"/>
              </a:rPr>
              <a:t>)</a:t>
            </a:r>
          </a:p>
          <a:p>
            <a:pPr marL="57150" indent="0">
              <a:buNone/>
            </a:pPr>
            <a:r>
              <a:rPr lang="nb-NO" sz="2400" dirty="0">
                <a:latin typeface="Times New Roman" pitchFamily="18" charset="0"/>
              </a:rPr>
              <a:t> </a:t>
            </a:r>
            <a:r>
              <a:rPr lang="nb-NO" sz="2400" dirty="0">
                <a:solidFill>
                  <a:srgbClr val="FF0000"/>
                </a:solidFill>
                <a:latin typeface="Times New Roman" pitchFamily="18" charset="0"/>
              </a:rPr>
              <a:t>Sundvollen oppvekstsenter</a:t>
            </a:r>
            <a:r>
              <a:rPr lang="nb-NO" sz="2400" dirty="0">
                <a:latin typeface="Times New Roman" pitchFamily="18" charset="0"/>
              </a:rPr>
              <a:t>			</a:t>
            </a:r>
            <a:r>
              <a:rPr lang="nb-NO" sz="2400" dirty="0">
                <a:solidFill>
                  <a:srgbClr val="FF0000"/>
                </a:solidFill>
                <a:latin typeface="Times New Roman" pitchFamily="18" charset="0"/>
              </a:rPr>
              <a:t>Vik skole</a:t>
            </a:r>
          </a:p>
        </p:txBody>
      </p:sp>
    </p:spTree>
    <p:extLst>
      <p:ext uri="{BB962C8B-B14F-4D97-AF65-F5344CB8AC3E}">
        <p14:creationId xmlns:p14="http://schemas.microsoft.com/office/powerpoint/2010/main" val="2600952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Uka på </a:t>
            </a:r>
            <a:r>
              <a:rPr lang="nb-NO" b="1" dirty="0"/>
              <a:t>Røyse skole – 1. trinn</a:t>
            </a:r>
          </a:p>
        </p:txBody>
      </p:sp>
      <p:sp>
        <p:nvSpPr>
          <p:cNvPr id="3" name="Plassholder for innhold 2"/>
          <p:cNvSpPr>
            <a:spLocks noGrp="1"/>
          </p:cNvSpPr>
          <p:nvPr>
            <p:ph idx="1"/>
          </p:nvPr>
        </p:nvSpPr>
        <p:spPr/>
        <p:txBody>
          <a:bodyPr/>
          <a:lstStyle/>
          <a:p>
            <a:r>
              <a:rPr lang="nb-NO" dirty="0"/>
              <a:t>Mandag: 08.00 – 13.45</a:t>
            </a:r>
          </a:p>
          <a:p>
            <a:r>
              <a:rPr lang="nb-NO" dirty="0"/>
              <a:t>Tirsdag:	 08.00 – 12.00</a:t>
            </a:r>
          </a:p>
          <a:p>
            <a:r>
              <a:rPr lang="nb-NO" dirty="0"/>
              <a:t>Onsdag:	 08.00 – 13.45</a:t>
            </a:r>
          </a:p>
          <a:p>
            <a:r>
              <a:rPr lang="nb-NO" dirty="0"/>
              <a:t>Torsdag:	 08.00 – 12.30 </a:t>
            </a:r>
          </a:p>
          <a:p>
            <a:r>
              <a:rPr lang="nb-NO" dirty="0"/>
              <a:t>Fredag: 	 08.00 – 12.00 </a:t>
            </a:r>
          </a:p>
        </p:txBody>
      </p:sp>
    </p:spTree>
    <p:extLst>
      <p:ext uri="{BB962C8B-B14F-4D97-AF65-F5344CB8AC3E}">
        <p14:creationId xmlns:p14="http://schemas.microsoft.com/office/powerpoint/2010/main" val="299248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Uka på </a:t>
            </a:r>
            <a:r>
              <a:rPr lang="nb-NO" b="1" dirty="0"/>
              <a:t>Sundvollen oppvekstsenter – 1. trinn</a:t>
            </a:r>
          </a:p>
        </p:txBody>
      </p:sp>
      <p:sp>
        <p:nvSpPr>
          <p:cNvPr id="3" name="Plassholder for innhold 2"/>
          <p:cNvSpPr>
            <a:spLocks noGrp="1"/>
          </p:cNvSpPr>
          <p:nvPr>
            <p:ph idx="1"/>
          </p:nvPr>
        </p:nvSpPr>
        <p:spPr/>
        <p:txBody>
          <a:bodyPr/>
          <a:lstStyle/>
          <a:p>
            <a:pPr marL="0" indent="0">
              <a:buNone/>
            </a:pPr>
            <a:endParaRPr lang="nb-NO" b="1" dirty="0">
              <a:solidFill>
                <a:srgbClr val="FF0000"/>
              </a:solidFill>
            </a:endParaRPr>
          </a:p>
          <a:p>
            <a:r>
              <a:rPr lang="nb-NO" dirty="0"/>
              <a:t>Mandag – fredag : 08.15 – 12.55 </a:t>
            </a:r>
            <a:br>
              <a:rPr lang="nb-NO" dirty="0"/>
            </a:br>
            <a:r>
              <a:rPr lang="nb-NO" dirty="0">
                <a:solidFill>
                  <a:srgbClr val="FF0000"/>
                </a:solidFill>
              </a:rPr>
              <a:t>Mulig forandring på tirsdager – 08.15 – 12.25</a:t>
            </a:r>
            <a:br>
              <a:rPr lang="nb-NO" dirty="0">
                <a:solidFill>
                  <a:srgbClr val="FF0000"/>
                </a:solidFill>
              </a:rPr>
            </a:br>
            <a:r>
              <a:rPr lang="nb-NO" dirty="0">
                <a:solidFill>
                  <a:srgbClr val="FF0000"/>
                </a:solidFill>
              </a:rPr>
              <a:t>dette avgjøres når vi får tilbakemelding fra Brakar på skoleskyss. </a:t>
            </a:r>
          </a:p>
          <a:p>
            <a:pPr marL="457200" lvl="1" indent="0">
              <a:buNone/>
            </a:pPr>
            <a:endParaRPr lang="nb-NO" dirty="0">
              <a:solidFill>
                <a:srgbClr val="FF0000"/>
              </a:solidFill>
            </a:endParaRPr>
          </a:p>
          <a:p>
            <a:pPr marL="0" indent="0">
              <a:buNone/>
            </a:pPr>
            <a:endParaRPr lang="nb-NO" dirty="0"/>
          </a:p>
        </p:txBody>
      </p:sp>
    </p:spTree>
    <p:extLst>
      <p:ext uri="{BB962C8B-B14F-4D97-AF65-F5344CB8AC3E}">
        <p14:creationId xmlns:p14="http://schemas.microsoft.com/office/powerpoint/2010/main" val="358370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Uka på </a:t>
            </a:r>
            <a:r>
              <a:rPr lang="nb-NO" b="1" dirty="0"/>
              <a:t>Vik skole – 1. trinn</a:t>
            </a:r>
          </a:p>
        </p:txBody>
      </p:sp>
      <p:sp>
        <p:nvSpPr>
          <p:cNvPr id="3" name="Plassholder for innhold 2"/>
          <p:cNvSpPr>
            <a:spLocks noGrp="1"/>
          </p:cNvSpPr>
          <p:nvPr>
            <p:ph idx="1"/>
          </p:nvPr>
        </p:nvSpPr>
        <p:spPr/>
        <p:txBody>
          <a:bodyPr/>
          <a:lstStyle/>
          <a:p>
            <a:r>
              <a:rPr lang="nb-NO" dirty="0"/>
              <a:t>Mandag:	8.15 – 13.45</a:t>
            </a:r>
          </a:p>
          <a:p>
            <a:r>
              <a:rPr lang="nb-NO" dirty="0"/>
              <a:t>Tirsdag: 	8.15 – 12.00</a:t>
            </a:r>
          </a:p>
          <a:p>
            <a:r>
              <a:rPr lang="nb-NO" dirty="0"/>
              <a:t>Onsdag: 	8.15 – 13.45</a:t>
            </a:r>
          </a:p>
          <a:p>
            <a:r>
              <a:rPr lang="nb-NO" dirty="0"/>
              <a:t>Torsdag: 8.15 – 12.00</a:t>
            </a:r>
          </a:p>
          <a:p>
            <a:r>
              <a:rPr lang="nb-NO" dirty="0"/>
              <a:t>Fredag: 	8.15 – 12.00</a:t>
            </a:r>
          </a:p>
          <a:p>
            <a:endParaRPr lang="nb-NO" dirty="0"/>
          </a:p>
        </p:txBody>
      </p:sp>
    </p:spTree>
    <p:extLst>
      <p:ext uri="{BB962C8B-B14F-4D97-AF65-F5344CB8AC3E}">
        <p14:creationId xmlns:p14="http://schemas.microsoft.com/office/powerpoint/2010/main" val="343061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SFO – et leke og aktivitetstilbud for barn for 1. – 4. trinn</a:t>
            </a:r>
          </a:p>
        </p:txBody>
      </p:sp>
      <p:sp>
        <p:nvSpPr>
          <p:cNvPr id="3" name="Plassholder for innhold 2"/>
          <p:cNvSpPr>
            <a:spLocks noGrp="1"/>
          </p:cNvSpPr>
          <p:nvPr>
            <p:ph idx="1"/>
          </p:nvPr>
        </p:nvSpPr>
        <p:spPr/>
        <p:txBody>
          <a:bodyPr>
            <a:normAutofit lnSpcReduction="10000"/>
          </a:bodyPr>
          <a:lstStyle/>
          <a:p>
            <a:endParaRPr lang="nb-NO" dirty="0"/>
          </a:p>
          <a:p>
            <a:endParaRPr lang="nb-NO" sz="2000" dirty="0"/>
          </a:p>
          <a:p>
            <a:endParaRPr lang="nb-NO" sz="2000" dirty="0"/>
          </a:p>
          <a:p>
            <a:endParaRPr lang="nb-NO" sz="2000" dirty="0"/>
          </a:p>
          <a:p>
            <a:endParaRPr lang="nb-NO" sz="2000" dirty="0"/>
          </a:p>
          <a:p>
            <a:endParaRPr lang="nb-NO" sz="2000" dirty="0"/>
          </a:p>
          <a:p>
            <a:endParaRPr lang="nb-NO" sz="2000" dirty="0"/>
          </a:p>
          <a:p>
            <a:r>
              <a:rPr lang="nb-NO" sz="2400" dirty="0"/>
              <a:t>Sikre trygge og stimulerende </a:t>
            </a:r>
            <a:r>
              <a:rPr lang="nb-NO" sz="2400" dirty="0" err="1"/>
              <a:t>oppvekstvilkår</a:t>
            </a:r>
            <a:r>
              <a:rPr lang="nb-NO" sz="2400" dirty="0"/>
              <a:t> i nær forståelse og samarbeid med barnas hjem. Gjennom sin virksomhet skal SFO dekke barnas og foreldrenes behov for tilsyn, gi omsorg, læring gjennom lek og sosial utvikling med andre barn og de ansatte.</a:t>
            </a:r>
          </a:p>
        </p:txBody>
      </p:sp>
      <p:pic>
        <p:nvPicPr>
          <p:cNvPr id="4" name="Bilde 3">
            <a:hlinkClick r:id="rId2"/>
            <a:extLst>
              <a:ext uri="{FF2B5EF4-FFF2-40B4-BE49-F238E27FC236}">
                <a16:creationId xmlns:a16="http://schemas.microsoft.com/office/drawing/2014/main" id="{68811344-7016-47DF-BCCA-8DE4B0D82407}"/>
              </a:ext>
            </a:extLst>
          </p:cNvPr>
          <p:cNvPicPr>
            <a:picLocks noChangeAspect="1"/>
          </p:cNvPicPr>
          <p:nvPr/>
        </p:nvPicPr>
        <p:blipFill>
          <a:blip r:embed="rId3"/>
          <a:stretch>
            <a:fillRect/>
          </a:stretch>
        </p:blipFill>
        <p:spPr>
          <a:xfrm>
            <a:off x="6300192" y="2586844"/>
            <a:ext cx="1455472" cy="1276337"/>
          </a:xfrm>
          <a:prstGeom prst="rect">
            <a:avLst/>
          </a:prstGeom>
        </p:spPr>
      </p:pic>
      <p:pic>
        <p:nvPicPr>
          <p:cNvPr id="5" name="Bilde 4">
            <a:extLst>
              <a:ext uri="{FF2B5EF4-FFF2-40B4-BE49-F238E27FC236}">
                <a16:creationId xmlns:a16="http://schemas.microsoft.com/office/drawing/2014/main" id="{D4949AD9-93FF-40C4-8300-E1D1819AA5FE}"/>
              </a:ext>
            </a:extLst>
          </p:cNvPr>
          <p:cNvPicPr>
            <a:picLocks noChangeAspect="1"/>
          </p:cNvPicPr>
          <p:nvPr/>
        </p:nvPicPr>
        <p:blipFill>
          <a:blip r:embed="rId4"/>
          <a:stretch>
            <a:fillRect/>
          </a:stretch>
        </p:blipFill>
        <p:spPr>
          <a:xfrm>
            <a:off x="1619672" y="1437609"/>
            <a:ext cx="3649684" cy="2737263"/>
          </a:xfrm>
          <a:prstGeom prst="rect">
            <a:avLst/>
          </a:prstGeom>
        </p:spPr>
      </p:pic>
    </p:spTree>
    <p:extLst>
      <p:ext uri="{BB962C8B-B14F-4D97-AF65-F5344CB8AC3E}">
        <p14:creationId xmlns:p14="http://schemas.microsoft.com/office/powerpoint/2010/main" val="420166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SFO - måltid</a:t>
            </a:r>
          </a:p>
        </p:txBody>
      </p:sp>
      <p:sp>
        <p:nvSpPr>
          <p:cNvPr id="3" name="Plassholder for innhold 2"/>
          <p:cNvSpPr>
            <a:spLocks noGrp="1"/>
          </p:cNvSpPr>
          <p:nvPr>
            <p:ph idx="1"/>
          </p:nvPr>
        </p:nvSpPr>
        <p:spPr/>
        <p:txBody>
          <a:bodyPr/>
          <a:lstStyle/>
          <a:p>
            <a:r>
              <a:rPr lang="nb-NO" dirty="0"/>
              <a:t>Serverer mat hver dag, </a:t>
            </a:r>
            <a:r>
              <a:rPr lang="nb-NO" dirty="0" err="1"/>
              <a:t>ca</a:t>
            </a:r>
            <a:r>
              <a:rPr lang="nb-NO" dirty="0"/>
              <a:t> 13.45</a:t>
            </a:r>
          </a:p>
          <a:p>
            <a:r>
              <a:rPr lang="nb-NO" dirty="0"/>
              <a:t>Fokus på sunt og variert kosthold</a:t>
            </a:r>
          </a:p>
        </p:txBody>
      </p:sp>
      <p:pic>
        <p:nvPicPr>
          <p:cNvPr id="4" name="Bilde 3">
            <a:extLst>
              <a:ext uri="{FF2B5EF4-FFF2-40B4-BE49-F238E27FC236}">
                <a16:creationId xmlns:a16="http://schemas.microsoft.com/office/drawing/2014/main" id="{E772EFD8-4DFE-483A-9009-8A9A56C4F7E9}"/>
              </a:ext>
            </a:extLst>
          </p:cNvPr>
          <p:cNvPicPr>
            <a:picLocks noChangeAspect="1"/>
          </p:cNvPicPr>
          <p:nvPr/>
        </p:nvPicPr>
        <p:blipFill>
          <a:blip r:embed="rId2"/>
          <a:stretch>
            <a:fillRect/>
          </a:stretch>
        </p:blipFill>
        <p:spPr>
          <a:xfrm>
            <a:off x="5436096" y="2924944"/>
            <a:ext cx="2743438" cy="2743438"/>
          </a:xfrm>
          <a:prstGeom prst="rect">
            <a:avLst/>
          </a:prstGeom>
        </p:spPr>
      </p:pic>
    </p:spTree>
    <p:extLst>
      <p:ext uri="{BB962C8B-B14F-4D97-AF65-F5344CB8AC3E}">
        <p14:creationId xmlns:p14="http://schemas.microsoft.com/office/powerpoint/2010/main" val="96630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SFO - ferietilbud</a:t>
            </a:r>
          </a:p>
        </p:txBody>
      </p:sp>
      <p:sp>
        <p:nvSpPr>
          <p:cNvPr id="3" name="Plassholder for innhold 2"/>
          <p:cNvSpPr>
            <a:spLocks noGrp="1"/>
          </p:cNvSpPr>
          <p:nvPr>
            <p:ph idx="1"/>
          </p:nvPr>
        </p:nvSpPr>
        <p:spPr>
          <a:xfrm>
            <a:off x="467544" y="1412776"/>
            <a:ext cx="8229600" cy="4525963"/>
          </a:xfrm>
        </p:spPr>
        <p:txBody>
          <a:bodyPr>
            <a:noAutofit/>
          </a:bodyPr>
          <a:lstStyle/>
          <a:p>
            <a:r>
              <a:rPr lang="nb-NO" sz="2250" dirty="0"/>
              <a:t>I skolens ferier er SFO åpent fra 07.30 – 16.30 på en av skolene, høstferien på Røyse, vinterferien på SOS og juni på Vik (2020/21)</a:t>
            </a:r>
          </a:p>
          <a:p>
            <a:r>
              <a:rPr lang="nb-NO" sz="2250" dirty="0"/>
              <a:t>I august - på hver skole</a:t>
            </a:r>
          </a:p>
          <a:p>
            <a:r>
              <a:rPr lang="nb-NO" sz="2250" dirty="0"/>
              <a:t>Det koster ikke noe ekstra å benytte seg av tilbudet, men noe ekstra for bussturer til ferieaktiviteter </a:t>
            </a:r>
          </a:p>
          <a:p>
            <a:r>
              <a:rPr lang="nb-NO" sz="2250" dirty="0"/>
              <a:t>Elektronisk påmelding til feriene via Hole kommunes hjemmeside med link via It’s </a:t>
            </a:r>
            <a:r>
              <a:rPr lang="nb-NO" sz="2250" dirty="0" err="1"/>
              <a:t>learning</a:t>
            </a:r>
            <a:r>
              <a:rPr lang="nb-NO" sz="2250" dirty="0"/>
              <a:t> – eget skriv i august for 1. trinn</a:t>
            </a:r>
          </a:p>
          <a:p>
            <a:r>
              <a:rPr lang="nb-NO" sz="2250" dirty="0"/>
              <a:t>Ingen skoleskyss til SFO-ferieåpent</a:t>
            </a:r>
          </a:p>
          <a:p>
            <a:r>
              <a:rPr lang="nb-NO" sz="2250" dirty="0"/>
              <a:t>Stengt i juli, fra skoleslutt før jule- og påskeferien til skolestart etter jule- og påskeferien. I tillegg kommer 5 planleggingsdager.</a:t>
            </a:r>
          </a:p>
          <a:p>
            <a:r>
              <a:rPr lang="nb-NO" sz="2250" dirty="0"/>
              <a:t>Morgenåpent holdes dersom det er påmeldt mer enn 5 barn hver dag (5 hele plasser pr. uke), egne priser.</a:t>
            </a:r>
          </a:p>
        </p:txBody>
      </p:sp>
    </p:spTree>
    <p:extLst>
      <p:ext uri="{BB962C8B-B14F-4D97-AF65-F5344CB8AC3E}">
        <p14:creationId xmlns:p14="http://schemas.microsoft.com/office/powerpoint/2010/main" val="105372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SFO - betalingssatser</a:t>
            </a:r>
          </a:p>
        </p:txBody>
      </p:sp>
      <p:sp>
        <p:nvSpPr>
          <p:cNvPr id="3" name="Plassholder for innhold 2"/>
          <p:cNvSpPr>
            <a:spLocks noGrp="1"/>
          </p:cNvSpPr>
          <p:nvPr>
            <p:ph idx="1"/>
          </p:nvPr>
        </p:nvSpPr>
        <p:spPr/>
        <p:txBody>
          <a:bodyPr>
            <a:normAutofit fontScale="77500" lnSpcReduction="20000"/>
          </a:bodyPr>
          <a:lstStyle/>
          <a:p>
            <a:pPr marL="457200" lvl="1" indent="0">
              <a:buNone/>
            </a:pPr>
            <a:r>
              <a:rPr lang="nb-NO" dirty="0"/>
              <a:t>			vanlig plass		morgenåpent</a:t>
            </a:r>
          </a:p>
          <a:p>
            <a:r>
              <a:rPr lang="nb-NO" dirty="0"/>
              <a:t>100% plass		kr 3175,-		kr 636,-</a:t>
            </a:r>
          </a:p>
          <a:p>
            <a:r>
              <a:rPr lang="nb-NO" dirty="0"/>
              <a:t>80% plass		kr 2609,-		kr 521,-</a:t>
            </a:r>
          </a:p>
          <a:p>
            <a:r>
              <a:rPr lang="nb-NO" dirty="0"/>
              <a:t>60% plass		kr 1953,-		kr 395,-</a:t>
            </a:r>
          </a:p>
          <a:p>
            <a:r>
              <a:rPr lang="nb-NO" dirty="0"/>
              <a:t>50% plass		kr 1710,-		kr 331,-</a:t>
            </a:r>
          </a:p>
          <a:p>
            <a:r>
              <a:rPr lang="nb-NO" dirty="0"/>
              <a:t>40% plass		kr 1334,-		kr 267,-</a:t>
            </a:r>
          </a:p>
          <a:p>
            <a:r>
              <a:rPr lang="nb-NO" dirty="0"/>
              <a:t>20% plass		kr   667,-		kr 140,-</a:t>
            </a:r>
          </a:p>
          <a:p>
            <a:endParaRPr lang="nb-NO" dirty="0"/>
          </a:p>
          <a:p>
            <a:r>
              <a:rPr lang="nb-NO" dirty="0"/>
              <a:t>Søskenmoderasjon 25% innad på SFO</a:t>
            </a:r>
          </a:p>
          <a:p>
            <a:r>
              <a:rPr lang="nb-NO" dirty="0"/>
              <a:t>Kostpenger pr. måned i 100% plass – kr 239,-</a:t>
            </a:r>
          </a:p>
          <a:p>
            <a:r>
              <a:rPr lang="nb-NO" dirty="0"/>
              <a:t>Kjøp av ekstra SFO-dag – vanlig kr 206,- ferie kr 258,-, morgenåpent kr 52,-</a:t>
            </a:r>
          </a:p>
        </p:txBody>
      </p:sp>
    </p:spTree>
    <p:extLst>
      <p:ext uri="{BB962C8B-B14F-4D97-AF65-F5344CB8AC3E}">
        <p14:creationId xmlns:p14="http://schemas.microsoft.com/office/powerpoint/2010/main" val="290543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1000"/>
                                        <p:tgtEl>
                                          <p:spTgt spid="3">
                                            <p:txEl>
                                              <p:pRg st="9" end="9"/>
                                            </p:txEl>
                                          </p:spTgt>
                                        </p:tgtEl>
                                      </p:cBhvr>
                                    </p:animEffect>
                                    <p:anim calcmode="lin" valueType="num">
                                      <p:cBhvr>
                                        <p:cTn id="4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tgtEl>
                                          <p:spTgt spid="3">
                                            <p:txEl>
                                              <p:pRg st="10" end="10"/>
                                            </p:txEl>
                                          </p:spTgt>
                                        </p:tgtEl>
                                      </p:cBhvr>
                                    </p:animEffect>
                                    <p:anim calcmode="lin" valueType="num">
                                      <p:cBhvr>
                                        <p:cTn id="5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SFO - søknadsfrist</a:t>
            </a:r>
          </a:p>
        </p:txBody>
      </p:sp>
      <p:sp>
        <p:nvSpPr>
          <p:cNvPr id="3" name="Plassholder for innhold 2"/>
          <p:cNvSpPr>
            <a:spLocks noGrp="1"/>
          </p:cNvSpPr>
          <p:nvPr>
            <p:ph idx="1"/>
          </p:nvPr>
        </p:nvSpPr>
        <p:spPr>
          <a:xfrm>
            <a:off x="457200" y="1628800"/>
            <a:ext cx="8229600" cy="4525963"/>
          </a:xfrm>
        </p:spPr>
        <p:txBody>
          <a:bodyPr/>
          <a:lstStyle/>
          <a:p>
            <a:r>
              <a:rPr lang="nb-NO" dirty="0"/>
              <a:t>15. mars	</a:t>
            </a:r>
          </a:p>
          <a:p>
            <a:endParaRPr lang="nb-NO" dirty="0"/>
          </a:p>
          <a:p>
            <a:r>
              <a:rPr lang="nb-NO" dirty="0"/>
              <a:t>Søknadsskjema ligger på:</a:t>
            </a:r>
          </a:p>
          <a:p>
            <a:pPr marL="0" indent="0">
              <a:buNone/>
            </a:pPr>
            <a:r>
              <a:rPr lang="nb-NO" dirty="0">
                <a:hlinkClick r:id="rId2"/>
              </a:rPr>
              <a:t>https://skjema.kf.no/FormsEngine/?wizardId=3981&amp;externalId=0612</a:t>
            </a:r>
            <a:r>
              <a:rPr lang="nb-NO" dirty="0"/>
              <a:t> </a:t>
            </a:r>
          </a:p>
        </p:txBody>
      </p:sp>
    </p:spTree>
    <p:extLst>
      <p:ext uri="{BB962C8B-B14F-4D97-AF65-F5344CB8AC3E}">
        <p14:creationId xmlns:p14="http://schemas.microsoft.com/office/powerpoint/2010/main" val="320496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Skoleskyss</a:t>
            </a:r>
          </a:p>
        </p:txBody>
      </p:sp>
      <p:sp>
        <p:nvSpPr>
          <p:cNvPr id="3" name="Plassholder for innhold 2"/>
          <p:cNvSpPr>
            <a:spLocks noGrp="1"/>
          </p:cNvSpPr>
          <p:nvPr>
            <p:ph idx="1"/>
          </p:nvPr>
        </p:nvSpPr>
        <p:spPr/>
        <p:txBody>
          <a:bodyPr>
            <a:normAutofit lnSpcReduction="10000"/>
          </a:bodyPr>
          <a:lstStyle/>
          <a:p>
            <a:r>
              <a:rPr lang="nb-NO" dirty="0"/>
              <a:t>Grense for å få gratis skoleskyss:</a:t>
            </a:r>
          </a:p>
          <a:p>
            <a:pPr lvl="1"/>
            <a:r>
              <a:rPr lang="nb-NO" dirty="0"/>
              <a:t>1. trinn: 2 kilometer fra dør til dør</a:t>
            </a:r>
          </a:p>
          <a:p>
            <a:pPr lvl="1"/>
            <a:r>
              <a:rPr lang="nb-NO" dirty="0"/>
              <a:t>2. – 10 trinn: 4 kilometer </a:t>
            </a:r>
          </a:p>
          <a:p>
            <a:r>
              <a:rPr lang="nb-NO" dirty="0"/>
              <a:t>Link til søknad om skoleskyss finner dere her: </a:t>
            </a:r>
            <a:r>
              <a:rPr lang="nb-NO" dirty="0">
                <a:hlinkClick r:id="rId2"/>
              </a:rPr>
              <a:t>http://www.hole.kommune.no/skoleskyss.399516.no.html</a:t>
            </a:r>
            <a:r>
              <a:rPr lang="nb-NO" dirty="0"/>
              <a:t>  (denne ligger på Hole kommune sin hjemmeside, under skole)</a:t>
            </a:r>
          </a:p>
          <a:p>
            <a:r>
              <a:rPr lang="nb-NO" dirty="0"/>
              <a:t>Frist for å melde behov for skoleskyss er 15. april, da vil alt være klart til skolestart.</a:t>
            </a:r>
          </a:p>
          <a:p>
            <a:endParaRPr lang="nb-NO" dirty="0"/>
          </a:p>
          <a:p>
            <a:pPr marL="457200" lvl="1" indent="0">
              <a:buNone/>
            </a:pPr>
            <a:endParaRPr lang="nb-NO" dirty="0"/>
          </a:p>
        </p:txBody>
      </p:sp>
    </p:spTree>
    <p:extLst>
      <p:ext uri="{BB962C8B-B14F-4D97-AF65-F5344CB8AC3E}">
        <p14:creationId xmlns:p14="http://schemas.microsoft.com/office/powerpoint/2010/main" val="284124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Skoleskyss fortsetter</a:t>
            </a:r>
          </a:p>
        </p:txBody>
      </p:sp>
      <p:sp>
        <p:nvSpPr>
          <p:cNvPr id="3" name="Plassholder for innhold 2"/>
          <p:cNvSpPr>
            <a:spLocks noGrp="1"/>
          </p:cNvSpPr>
          <p:nvPr>
            <p:ph idx="1"/>
          </p:nvPr>
        </p:nvSpPr>
        <p:spPr/>
        <p:txBody>
          <a:bodyPr>
            <a:normAutofit/>
          </a:bodyPr>
          <a:lstStyle/>
          <a:p>
            <a:pPr>
              <a:lnSpc>
                <a:spcPct val="90000"/>
              </a:lnSpc>
            </a:pPr>
            <a:r>
              <a:rPr lang="nb-NO" dirty="0"/>
              <a:t>Vy har ansvaret på bussen</a:t>
            </a:r>
          </a:p>
          <a:p>
            <a:pPr>
              <a:lnSpc>
                <a:spcPct val="90000"/>
              </a:lnSpc>
            </a:pPr>
            <a:r>
              <a:rPr lang="nb-NO" dirty="0"/>
              <a:t>Vi har et godt og tett samarbeid med Vy</a:t>
            </a:r>
          </a:p>
          <a:p>
            <a:pPr>
              <a:lnSpc>
                <a:spcPct val="90000"/>
              </a:lnSpc>
            </a:pPr>
            <a:r>
              <a:rPr lang="nb-NO" dirty="0"/>
              <a:t>Vi har bussvakter når elevene skal hjem etter skoleslutt</a:t>
            </a:r>
          </a:p>
          <a:p>
            <a:pPr>
              <a:lnSpc>
                <a:spcPct val="90000"/>
              </a:lnSpc>
            </a:pPr>
            <a:r>
              <a:rPr lang="nb-NO" dirty="0"/>
              <a:t>Ta kontakt med skolen om det er noe som oppleves skummelt/negativt på bussen</a:t>
            </a:r>
          </a:p>
          <a:p>
            <a:pPr>
              <a:lnSpc>
                <a:spcPct val="90000"/>
              </a:lnSpc>
            </a:pPr>
            <a:endParaRPr lang="nb-NO" dirty="0"/>
          </a:p>
        </p:txBody>
      </p:sp>
    </p:spTree>
    <p:extLst>
      <p:ext uri="{BB962C8B-B14F-4D97-AF65-F5344CB8AC3E}">
        <p14:creationId xmlns:p14="http://schemas.microsoft.com/office/powerpoint/2010/main" val="234731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Oppvekstplan</a:t>
            </a:r>
          </a:p>
        </p:txBody>
      </p:sp>
      <p:sp>
        <p:nvSpPr>
          <p:cNvPr id="3" name="Plassholder for innhold 2"/>
          <p:cNvSpPr>
            <a:spLocks noGrp="1"/>
          </p:cNvSpPr>
          <p:nvPr>
            <p:ph idx="1"/>
          </p:nvPr>
        </p:nvSpPr>
        <p:spPr/>
        <p:txBody>
          <a:bodyPr/>
          <a:lstStyle/>
          <a:p>
            <a:r>
              <a:rPr lang="nb-NO" dirty="0"/>
              <a:t>Syv kjennetegn for å sikre barnets beste og en eventyrlig oppvekst i Hole kommune</a:t>
            </a:r>
          </a:p>
          <a:p>
            <a:pPr lvl="1"/>
            <a:r>
              <a:rPr lang="nb-NO" dirty="0"/>
              <a:t>Tydelige voksne som evner å se barn og unges behov, gi kjærlighet og sette grenser</a:t>
            </a:r>
          </a:p>
          <a:p>
            <a:pPr lvl="1"/>
            <a:r>
              <a:rPr lang="nb-NO" dirty="0"/>
              <a:t>Barn og unge som opplever trygghet, mestring og blir verdsatt</a:t>
            </a:r>
          </a:p>
          <a:p>
            <a:pPr lvl="1"/>
            <a:r>
              <a:rPr lang="nb-NO" dirty="0"/>
              <a:t>Fritidstilbud og møteplasser for alle utfra hver enkeltes muligheter og interesser</a:t>
            </a:r>
          </a:p>
          <a:p>
            <a:pPr marL="457200" lvl="1" indent="0">
              <a:buNone/>
            </a:pPr>
            <a:endParaRPr lang="nb-NO" dirty="0"/>
          </a:p>
        </p:txBody>
      </p:sp>
    </p:spTree>
    <p:extLst>
      <p:ext uri="{BB962C8B-B14F-4D97-AF65-F5344CB8AC3E}">
        <p14:creationId xmlns:p14="http://schemas.microsoft.com/office/powerpoint/2010/main" val="55302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Viktige datoer våren og høsten 2020 Røyse skole</a:t>
            </a:r>
          </a:p>
        </p:txBody>
      </p:sp>
      <p:sp>
        <p:nvSpPr>
          <p:cNvPr id="3" name="Plassholder for innhold 2"/>
          <p:cNvSpPr>
            <a:spLocks noGrp="1"/>
          </p:cNvSpPr>
          <p:nvPr>
            <p:ph idx="1"/>
          </p:nvPr>
        </p:nvSpPr>
        <p:spPr/>
        <p:txBody>
          <a:bodyPr>
            <a:normAutofit/>
          </a:bodyPr>
          <a:lstStyle/>
          <a:p>
            <a:r>
              <a:rPr lang="nb-NO" dirty="0"/>
              <a:t>Søknadsfrist SFO 15. mars</a:t>
            </a:r>
          </a:p>
          <a:p>
            <a:r>
              <a:rPr lang="nb-NO" dirty="0"/>
              <a:t>27. mai – Førskoledager 	08.30-11.00</a:t>
            </a:r>
          </a:p>
          <a:p>
            <a:r>
              <a:rPr lang="nb-NO" dirty="0"/>
              <a:t>27. mai – Foreldremøte 	18.00 – 19.30</a:t>
            </a:r>
          </a:p>
          <a:p>
            <a:r>
              <a:rPr lang="nb-NO" dirty="0"/>
              <a:t>28. mai – Førskoledag 	08.30 – 12.30</a:t>
            </a:r>
          </a:p>
          <a:p>
            <a:pPr lvl="1"/>
            <a:r>
              <a:rPr lang="nb-NO" dirty="0"/>
              <a:t>(inkl. besøk på SFO som en del av dagen)</a:t>
            </a:r>
          </a:p>
          <a:p>
            <a:r>
              <a:rPr lang="nb-NO" sz="3200" dirty="0"/>
              <a:t>Første skoledag: </a:t>
            </a:r>
            <a:br>
              <a:rPr lang="nb-NO" dirty="0"/>
            </a:br>
            <a:r>
              <a:rPr lang="nb-NO" sz="3200" dirty="0"/>
              <a:t>Mandag 17. august - 09.30-12.00 </a:t>
            </a:r>
            <a:br>
              <a:rPr lang="nb-NO" sz="3200" dirty="0"/>
            </a:br>
            <a:r>
              <a:rPr lang="nb-NO" dirty="0">
                <a:solidFill>
                  <a:prstClr val="black"/>
                </a:solidFill>
              </a:rPr>
              <a:t>(SFO har åpent fra kl. 12.00)</a:t>
            </a:r>
            <a:endParaRPr lang="nb-NO" sz="3200" dirty="0"/>
          </a:p>
        </p:txBody>
      </p:sp>
    </p:spTree>
    <p:extLst>
      <p:ext uri="{BB962C8B-B14F-4D97-AF65-F5344CB8AC3E}">
        <p14:creationId xmlns:p14="http://schemas.microsoft.com/office/powerpoint/2010/main" val="40141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Viktige datoer våren og høsten 2020 Sundvollen oppvekstsenter</a:t>
            </a:r>
          </a:p>
        </p:txBody>
      </p:sp>
      <p:sp>
        <p:nvSpPr>
          <p:cNvPr id="3" name="Plassholder for innhold 2"/>
          <p:cNvSpPr>
            <a:spLocks noGrp="1"/>
          </p:cNvSpPr>
          <p:nvPr>
            <p:ph idx="1"/>
          </p:nvPr>
        </p:nvSpPr>
        <p:spPr/>
        <p:txBody>
          <a:bodyPr>
            <a:normAutofit/>
          </a:bodyPr>
          <a:lstStyle/>
          <a:p>
            <a:r>
              <a:rPr lang="nb-NO" dirty="0"/>
              <a:t>Søknadsfrist SFO 15. mars </a:t>
            </a:r>
          </a:p>
          <a:p>
            <a:r>
              <a:rPr lang="nb-NO" dirty="0"/>
              <a:t>25. mai foreldremøte 18.30 – 20.00</a:t>
            </a:r>
          </a:p>
          <a:p>
            <a:r>
              <a:rPr lang="nb-NO" dirty="0"/>
              <a:t>25. mai – Førskoledag  - 09.00 – 12.00</a:t>
            </a:r>
          </a:p>
          <a:p>
            <a:r>
              <a:rPr lang="nb-NO" dirty="0"/>
              <a:t>26. mai – Førskoledag – 09.00 – 14.00 (inklusive besøk på SFO som en del av dagen)</a:t>
            </a:r>
          </a:p>
          <a:p>
            <a:r>
              <a:rPr lang="nb-NO" dirty="0"/>
              <a:t>Første skoledag: </a:t>
            </a:r>
            <a:br>
              <a:rPr lang="nb-NO" dirty="0"/>
            </a:br>
            <a:r>
              <a:rPr lang="nb-NO" dirty="0"/>
              <a:t>Mandag 17. august - 09.00-12.45 </a:t>
            </a:r>
            <a:br>
              <a:rPr lang="nb-NO" dirty="0"/>
            </a:br>
            <a:r>
              <a:rPr lang="nb-NO" dirty="0"/>
              <a:t>(SFO – åpen fra 12.45)</a:t>
            </a:r>
          </a:p>
        </p:txBody>
      </p:sp>
    </p:spTree>
    <p:extLst>
      <p:ext uri="{BB962C8B-B14F-4D97-AF65-F5344CB8AC3E}">
        <p14:creationId xmlns:p14="http://schemas.microsoft.com/office/powerpoint/2010/main" val="355523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Viktige datoer våren og høsten 2020 Vik skole</a:t>
            </a:r>
          </a:p>
        </p:txBody>
      </p:sp>
      <p:sp>
        <p:nvSpPr>
          <p:cNvPr id="3" name="Plassholder for innhold 2"/>
          <p:cNvSpPr>
            <a:spLocks noGrp="1"/>
          </p:cNvSpPr>
          <p:nvPr>
            <p:ph idx="1"/>
          </p:nvPr>
        </p:nvSpPr>
        <p:spPr/>
        <p:txBody>
          <a:bodyPr>
            <a:normAutofit/>
          </a:bodyPr>
          <a:lstStyle/>
          <a:p>
            <a:r>
              <a:rPr lang="nb-NO" dirty="0"/>
              <a:t>Søknadsfrist SFO 15. mars</a:t>
            </a:r>
          </a:p>
          <a:p>
            <a:r>
              <a:rPr lang="nb-NO" dirty="0"/>
              <a:t>27. mai foreldremøte 18.00 – 20.00</a:t>
            </a:r>
          </a:p>
          <a:p>
            <a:r>
              <a:rPr lang="nb-NO" dirty="0"/>
              <a:t>2. juni og 3. juni – Førskoledager  - 09.00 – 11.30 inkl. et lite besøk på SFO.</a:t>
            </a:r>
          </a:p>
          <a:p>
            <a:r>
              <a:rPr lang="nb-NO" dirty="0"/>
              <a:t>Første skoledag: </a:t>
            </a:r>
            <a:br>
              <a:rPr lang="nb-NO" dirty="0"/>
            </a:br>
            <a:r>
              <a:rPr lang="nb-NO" dirty="0"/>
              <a:t>Mandag 17. august - 09.30-12.00 </a:t>
            </a:r>
            <a:br>
              <a:rPr lang="nb-NO" dirty="0"/>
            </a:br>
            <a:r>
              <a:rPr lang="nb-NO" dirty="0"/>
              <a:t>(SFO åpent fra 12.00) </a:t>
            </a:r>
          </a:p>
        </p:txBody>
      </p:sp>
    </p:spTree>
    <p:extLst>
      <p:ext uri="{BB962C8B-B14F-4D97-AF65-F5344CB8AC3E}">
        <p14:creationId xmlns:p14="http://schemas.microsoft.com/office/powerpoint/2010/main" val="361584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Holeskolens samarbeidspartnere</a:t>
            </a:r>
          </a:p>
        </p:txBody>
      </p:sp>
      <p:sp>
        <p:nvSpPr>
          <p:cNvPr id="3" name="Plassholder for innhold 2"/>
          <p:cNvSpPr>
            <a:spLocks noGrp="1"/>
          </p:cNvSpPr>
          <p:nvPr>
            <p:ph idx="1"/>
          </p:nvPr>
        </p:nvSpPr>
        <p:spPr/>
        <p:txBody>
          <a:bodyPr>
            <a:normAutofit/>
          </a:bodyPr>
          <a:lstStyle/>
          <a:p>
            <a:r>
              <a:rPr lang="nb-NO" dirty="0"/>
              <a:t>KPPT		  		</a:t>
            </a:r>
          </a:p>
          <a:p>
            <a:r>
              <a:rPr lang="nb-NO" dirty="0"/>
              <a:t>Helsestasjonen 		</a:t>
            </a:r>
            <a:r>
              <a:rPr lang="nb-NO" dirty="0">
                <a:hlinkClick r:id="rId2" action="ppaction://hlinkpres?slideindex=1&amp;slidetitle="/>
              </a:rPr>
              <a:t>1. linje</a:t>
            </a:r>
            <a:endParaRPr lang="nb-NO" dirty="0"/>
          </a:p>
          <a:p>
            <a:r>
              <a:rPr lang="nb-NO" dirty="0"/>
              <a:t>Fysioterapitjenesten	tjenesten</a:t>
            </a:r>
          </a:p>
          <a:p>
            <a:r>
              <a:rPr lang="nb-NO" dirty="0"/>
              <a:t>Kommunepsykolog</a:t>
            </a:r>
          </a:p>
          <a:p>
            <a:r>
              <a:rPr lang="nb-NO" dirty="0"/>
              <a:t>Barnevernet	</a:t>
            </a:r>
          </a:p>
          <a:p>
            <a:r>
              <a:rPr lang="nb-NO" dirty="0"/>
              <a:t>					</a:t>
            </a:r>
          </a:p>
          <a:p>
            <a:r>
              <a:rPr lang="nb-NO" dirty="0">
                <a:hlinkClick r:id="rId3" action="ppaction://hlinkfile"/>
              </a:rPr>
              <a:t>Kulturskolen</a:t>
            </a:r>
            <a:endParaRPr lang="nb-NO" dirty="0"/>
          </a:p>
          <a:p>
            <a:pPr marL="0" indent="0">
              <a:buNone/>
            </a:pPr>
            <a:endParaRPr lang="nb-NO" dirty="0"/>
          </a:p>
        </p:txBody>
      </p:sp>
      <p:sp>
        <p:nvSpPr>
          <p:cNvPr id="4" name="Høyre klammeparentes 3"/>
          <p:cNvSpPr/>
          <p:nvPr/>
        </p:nvSpPr>
        <p:spPr>
          <a:xfrm>
            <a:off x="4211960" y="1916832"/>
            <a:ext cx="288032" cy="25922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1325136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Velkommen som gode samarbeidspartnere – takk for oppmerksomheten</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1535240"/>
            <a:ext cx="3131840" cy="2096245"/>
          </a:xfrm>
          <a:prstGeom prst="rect">
            <a:avLst/>
          </a:prstGeom>
        </p:spPr>
      </p:pic>
      <p:pic>
        <p:nvPicPr>
          <p:cNvPr id="5" name="Bil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3789040"/>
            <a:ext cx="3132029" cy="2096648"/>
          </a:xfrm>
          <a:prstGeom prst="rect">
            <a:avLst/>
          </a:prstGeom>
        </p:spPr>
      </p:pic>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568" y="3789040"/>
            <a:ext cx="3239422" cy="2168253"/>
          </a:xfrm>
          <a:prstGeom prst="rect">
            <a:avLst/>
          </a:prstGeom>
        </p:spPr>
      </p:pic>
      <p:sp>
        <p:nvSpPr>
          <p:cNvPr id="3" name="Plassholder for innhold 2"/>
          <p:cNvSpPr>
            <a:spLocks noGrp="1"/>
          </p:cNvSpPr>
          <p:nvPr>
            <p:ph idx="1"/>
          </p:nvPr>
        </p:nvSpPr>
        <p:spPr/>
        <p:txBody>
          <a:bodyPr/>
          <a:lstStyle/>
          <a:p>
            <a:pPr marL="0" indent="0">
              <a:buNone/>
            </a:pPr>
            <a:r>
              <a:rPr lang="nb-NO" sz="2400" dirty="0">
                <a:latin typeface="Times New Roman" pitchFamily="18" charset="0"/>
              </a:rPr>
              <a:t>Det sies at det er to				</a:t>
            </a:r>
            <a:r>
              <a:rPr lang="nb-NO" sz="2400" dirty="0">
                <a:solidFill>
                  <a:srgbClr val="FF0000"/>
                </a:solidFill>
                <a:latin typeface="Times New Roman" pitchFamily="18" charset="0"/>
              </a:rPr>
              <a:t>Røyse skole</a:t>
            </a:r>
          </a:p>
          <a:p>
            <a:pPr marL="0" indent="0">
              <a:buNone/>
            </a:pPr>
            <a:r>
              <a:rPr lang="nb-NO" sz="2400" dirty="0">
                <a:latin typeface="Times New Roman" pitchFamily="18" charset="0"/>
              </a:rPr>
              <a:t>varige ting vi må gi våre barn</a:t>
            </a:r>
          </a:p>
          <a:p>
            <a:pPr>
              <a:buFontTx/>
              <a:buChar char="-"/>
            </a:pPr>
            <a:r>
              <a:rPr lang="nb-NO" sz="2400" dirty="0">
                <a:latin typeface="Times New Roman" pitchFamily="18" charset="0"/>
              </a:rPr>
              <a:t>det ene er røtter</a:t>
            </a:r>
          </a:p>
          <a:p>
            <a:pPr>
              <a:buFontTx/>
              <a:buChar char="-"/>
            </a:pPr>
            <a:r>
              <a:rPr lang="nb-NO" sz="2400" dirty="0">
                <a:latin typeface="Times New Roman" pitchFamily="18" charset="0"/>
              </a:rPr>
              <a:t>det andre er vinger</a:t>
            </a:r>
          </a:p>
          <a:p>
            <a:pPr marL="457200" lvl="1" indent="0">
              <a:buNone/>
            </a:pPr>
            <a:r>
              <a:rPr lang="nb-NO" dirty="0">
                <a:latin typeface="Times New Roman" pitchFamily="18" charset="0"/>
              </a:rPr>
              <a:t>		(Lee </a:t>
            </a:r>
            <a:r>
              <a:rPr lang="nb-NO" dirty="0" err="1">
                <a:latin typeface="Times New Roman" pitchFamily="18" charset="0"/>
              </a:rPr>
              <a:t>Ezell</a:t>
            </a:r>
            <a:r>
              <a:rPr lang="nb-NO" dirty="0">
                <a:latin typeface="Times New Roman" pitchFamily="18" charset="0"/>
              </a:rPr>
              <a:t>)</a:t>
            </a:r>
          </a:p>
          <a:p>
            <a:pPr marL="57150" indent="0">
              <a:buNone/>
            </a:pPr>
            <a:r>
              <a:rPr lang="nb-NO" sz="2400" dirty="0">
                <a:latin typeface="Times New Roman" pitchFamily="18" charset="0"/>
              </a:rPr>
              <a:t> </a:t>
            </a:r>
            <a:r>
              <a:rPr lang="nb-NO" sz="2400" dirty="0">
                <a:solidFill>
                  <a:srgbClr val="FF0000"/>
                </a:solidFill>
                <a:latin typeface="Times New Roman" pitchFamily="18" charset="0"/>
              </a:rPr>
              <a:t>Sundvollen oppvekstsenter</a:t>
            </a:r>
            <a:r>
              <a:rPr lang="nb-NO" sz="2400" dirty="0">
                <a:latin typeface="Times New Roman" pitchFamily="18" charset="0"/>
              </a:rPr>
              <a:t>			</a:t>
            </a:r>
            <a:r>
              <a:rPr lang="nb-NO" sz="2400" dirty="0">
                <a:solidFill>
                  <a:srgbClr val="FF0000"/>
                </a:solidFill>
                <a:latin typeface="Times New Roman" pitchFamily="18" charset="0"/>
              </a:rPr>
              <a:t>Vik skole</a:t>
            </a:r>
          </a:p>
        </p:txBody>
      </p:sp>
    </p:spTree>
    <p:extLst>
      <p:ext uri="{BB962C8B-B14F-4D97-AF65-F5344CB8AC3E}">
        <p14:creationId xmlns:p14="http://schemas.microsoft.com/office/powerpoint/2010/main" val="309121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Oppvekstplan forts.</a:t>
            </a:r>
          </a:p>
        </p:txBody>
      </p:sp>
      <p:sp>
        <p:nvSpPr>
          <p:cNvPr id="3" name="Plassholder for innhold 2"/>
          <p:cNvSpPr>
            <a:spLocks noGrp="1"/>
          </p:cNvSpPr>
          <p:nvPr>
            <p:ph idx="1"/>
          </p:nvPr>
        </p:nvSpPr>
        <p:spPr/>
        <p:txBody>
          <a:bodyPr>
            <a:normAutofit lnSpcReduction="10000"/>
          </a:bodyPr>
          <a:lstStyle/>
          <a:p>
            <a:pPr lvl="1"/>
            <a:r>
              <a:rPr lang="nb-NO" dirty="0"/>
              <a:t>Kvalitet i barnehage og skole gjennom lek, læring, faglig og sosial utvikling for det enkelte barn og for unge</a:t>
            </a:r>
          </a:p>
          <a:p>
            <a:pPr lvl="1"/>
            <a:r>
              <a:rPr lang="nb-NO" dirty="0"/>
              <a:t>Barn, unge og foreldre opplever helhet og forståelse i møte med offentlige instanser</a:t>
            </a:r>
          </a:p>
          <a:p>
            <a:pPr lvl="1"/>
            <a:r>
              <a:rPr lang="nb-NO" dirty="0"/>
              <a:t>Barn, unge og voksne som har grunnleggende sosial kompetanse</a:t>
            </a:r>
          </a:p>
          <a:p>
            <a:pPr lvl="1"/>
            <a:r>
              <a:rPr lang="nb-NO" dirty="0"/>
              <a:t>Likeverdig behandling av barn, unge og foreldre uavhengig av etnisitet, livssyn, funksjonsnivå, sosial status og økonomi</a:t>
            </a:r>
          </a:p>
        </p:txBody>
      </p:sp>
    </p:spTree>
    <p:extLst>
      <p:ext uri="{BB962C8B-B14F-4D97-AF65-F5344CB8AC3E}">
        <p14:creationId xmlns:p14="http://schemas.microsoft.com/office/powerpoint/2010/main" val="201699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250"/>
                                        <p:tgtEl>
                                          <p:spTgt spid="3">
                                            <p:txEl>
                                              <p:pRg st="1" end="1"/>
                                            </p:txEl>
                                          </p:spTgt>
                                        </p:tgtEl>
                                      </p:cBhvr>
                                    </p:animEffect>
                                    <p:anim calcmode="lin" valueType="num">
                                      <p:cBhvr>
                                        <p:cTn id="15"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250"/>
                                        <p:tgtEl>
                                          <p:spTgt spid="3">
                                            <p:txEl>
                                              <p:pRg st="2" end="2"/>
                                            </p:txEl>
                                          </p:spTgt>
                                        </p:tgtEl>
                                      </p:cBhvr>
                                    </p:animEffect>
                                    <p:anim calcmode="lin" valueType="num">
                                      <p:cBhvr>
                                        <p:cTn id="22"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250"/>
                                        <p:tgtEl>
                                          <p:spTgt spid="3">
                                            <p:txEl>
                                              <p:pRg st="3" end="3"/>
                                            </p:txEl>
                                          </p:spTgt>
                                        </p:tgtEl>
                                      </p:cBhvr>
                                    </p:animEffect>
                                    <p:anim calcmode="lin" valueType="num">
                                      <p:cBhvr>
                                        <p:cTn id="29"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Videre fra oppvekstplan</a:t>
            </a:r>
          </a:p>
        </p:txBody>
      </p:sp>
      <p:sp>
        <p:nvSpPr>
          <p:cNvPr id="3" name="Plassholder for innhold 2"/>
          <p:cNvSpPr>
            <a:spLocks noGrp="1"/>
          </p:cNvSpPr>
          <p:nvPr>
            <p:ph idx="1"/>
          </p:nvPr>
        </p:nvSpPr>
        <p:spPr/>
        <p:txBody>
          <a:bodyPr>
            <a:normAutofit fontScale="92500"/>
          </a:bodyPr>
          <a:lstStyle/>
          <a:p>
            <a:r>
              <a:rPr lang="nb-NO" dirty="0"/>
              <a:t>Felles menneskesyn</a:t>
            </a:r>
          </a:p>
          <a:p>
            <a:pPr lvl="1"/>
            <a:r>
              <a:rPr lang="nb-NO" dirty="0"/>
              <a:t>Alle har noe godt i seg</a:t>
            </a:r>
          </a:p>
          <a:p>
            <a:pPr lvl="1"/>
            <a:r>
              <a:rPr lang="nb-NO" dirty="0"/>
              <a:t>Alle har evne til å lære og utvikle seg</a:t>
            </a:r>
          </a:p>
          <a:p>
            <a:pPr lvl="1"/>
            <a:r>
              <a:rPr lang="nb-NO" dirty="0"/>
              <a:t>Alle skal møtes med respekt, åpenhet, lojalitet og fleksibilitet </a:t>
            </a:r>
          </a:p>
          <a:p>
            <a:pPr lvl="1"/>
            <a:r>
              <a:rPr lang="nb-NO" dirty="0"/>
              <a:t>Medarbeidere skal bidra, gjøre sitt beste og ha tro på at mennesket lærer, utvikler seg og kan endre atferd</a:t>
            </a:r>
          </a:p>
          <a:p>
            <a:r>
              <a:rPr lang="nb-NO" dirty="0"/>
              <a:t>Alle barn har rett til å si sin mening og deres mening skal bli tatt på alvor. </a:t>
            </a:r>
            <a:r>
              <a:rPr lang="nb-NO" sz="2600" dirty="0"/>
              <a:t>(Barnekonvensjon art 12)</a:t>
            </a:r>
          </a:p>
        </p:txBody>
      </p:sp>
    </p:spTree>
    <p:extLst>
      <p:ext uri="{BB962C8B-B14F-4D97-AF65-F5344CB8AC3E}">
        <p14:creationId xmlns:p14="http://schemas.microsoft.com/office/powerpoint/2010/main" val="359506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250"/>
                                        <p:tgtEl>
                                          <p:spTgt spid="3">
                                            <p:txEl>
                                              <p:pRg st="1" end="1"/>
                                            </p:txEl>
                                          </p:spTgt>
                                        </p:tgtEl>
                                      </p:cBhvr>
                                    </p:animEffect>
                                    <p:anim calcmode="lin" valueType="num">
                                      <p:cBhvr>
                                        <p:cTn id="15"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250"/>
                                        <p:tgtEl>
                                          <p:spTgt spid="3">
                                            <p:txEl>
                                              <p:pRg st="2" end="2"/>
                                            </p:txEl>
                                          </p:spTgt>
                                        </p:tgtEl>
                                      </p:cBhvr>
                                    </p:animEffect>
                                    <p:anim calcmode="lin" valueType="num">
                                      <p:cBhvr>
                                        <p:cTn id="22"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250"/>
                                        <p:tgtEl>
                                          <p:spTgt spid="3">
                                            <p:txEl>
                                              <p:pRg st="3" end="3"/>
                                            </p:txEl>
                                          </p:spTgt>
                                        </p:tgtEl>
                                      </p:cBhvr>
                                    </p:animEffect>
                                    <p:anim calcmode="lin" valueType="num">
                                      <p:cBhvr>
                                        <p:cTn id="29"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250"/>
                                        <p:tgtEl>
                                          <p:spTgt spid="3">
                                            <p:txEl>
                                              <p:pRg st="4" end="4"/>
                                            </p:txEl>
                                          </p:spTgt>
                                        </p:tgtEl>
                                      </p:cBhvr>
                                    </p:animEffect>
                                    <p:anim calcmode="lin" valueType="num">
                                      <p:cBhvr>
                                        <p:cTn id="36"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250"/>
                                        <p:tgtEl>
                                          <p:spTgt spid="3">
                                            <p:txEl>
                                              <p:pRg st="5" end="5"/>
                                            </p:txEl>
                                          </p:spTgt>
                                        </p:tgtEl>
                                      </p:cBhvr>
                                    </p:animEffect>
                                    <p:anim calcmode="lin" valueType="num">
                                      <p:cBhvr>
                                        <p:cTn id="43"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Plan for Holeskolen</a:t>
            </a:r>
          </a:p>
        </p:txBody>
      </p:sp>
      <p:sp>
        <p:nvSpPr>
          <p:cNvPr id="3" name="Plassholder for innhold 2"/>
          <p:cNvSpPr>
            <a:spLocks noGrp="1"/>
          </p:cNvSpPr>
          <p:nvPr>
            <p:ph idx="1"/>
          </p:nvPr>
        </p:nvSpPr>
        <p:spPr>
          <a:xfrm>
            <a:off x="467544" y="1412776"/>
            <a:ext cx="8229600" cy="4713387"/>
          </a:xfrm>
        </p:spPr>
        <p:txBody>
          <a:bodyPr>
            <a:normAutofit fontScale="92500" lnSpcReduction="20000"/>
          </a:bodyPr>
          <a:lstStyle/>
          <a:p>
            <a:r>
              <a:rPr lang="nb-NO" dirty="0"/>
              <a:t>Utarbeidet som et måldokument som tar utgangspunkt i overordnede mål og plukker ut noen fokusområder innen:</a:t>
            </a:r>
          </a:p>
          <a:p>
            <a:pPr lvl="1"/>
            <a:r>
              <a:rPr lang="nb-NO" dirty="0"/>
              <a:t>Elevenes læring</a:t>
            </a:r>
          </a:p>
          <a:p>
            <a:pPr lvl="1"/>
            <a:r>
              <a:rPr lang="nb-NO" dirty="0"/>
              <a:t>Samarbeid hjem – skole</a:t>
            </a:r>
          </a:p>
          <a:p>
            <a:pPr lvl="1"/>
            <a:r>
              <a:rPr lang="nb-NO" dirty="0"/>
              <a:t>Medarbeiderne i skolen</a:t>
            </a:r>
          </a:p>
          <a:p>
            <a:pPr lvl="1"/>
            <a:r>
              <a:rPr lang="nb-NO" dirty="0"/>
              <a:t>Skolen i lokalsamfunnet</a:t>
            </a:r>
          </a:p>
          <a:p>
            <a:r>
              <a:rPr lang="nb-NO" dirty="0"/>
              <a:t>Alle overordnede mål og kompetansemål gjelder, men disse målene skal vi rapportere ekstra på.</a:t>
            </a:r>
          </a:p>
          <a:p>
            <a:r>
              <a:rPr lang="nb-NO" dirty="0"/>
              <a:t>Planen skal revideres i år, også med utgangspunkt i Læreplan av 2020 med Overordnet del</a:t>
            </a:r>
          </a:p>
        </p:txBody>
      </p:sp>
    </p:spTree>
    <p:extLst>
      <p:ext uri="{BB962C8B-B14F-4D97-AF65-F5344CB8AC3E}">
        <p14:creationId xmlns:p14="http://schemas.microsoft.com/office/powerpoint/2010/main" val="273508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2F068D-F019-488E-B4BE-73EC42901469}"/>
              </a:ext>
            </a:extLst>
          </p:cNvPr>
          <p:cNvSpPr>
            <a:spLocks noGrp="1"/>
          </p:cNvSpPr>
          <p:nvPr>
            <p:ph type="title"/>
          </p:nvPr>
        </p:nvSpPr>
        <p:spPr/>
        <p:txBody>
          <a:bodyPr/>
          <a:lstStyle/>
          <a:p>
            <a:r>
              <a:rPr lang="nb-NO" dirty="0"/>
              <a:t>Fagfornyelsen</a:t>
            </a:r>
          </a:p>
        </p:txBody>
      </p:sp>
      <p:sp>
        <p:nvSpPr>
          <p:cNvPr id="4" name="Plassholder for tekst 3">
            <a:extLst>
              <a:ext uri="{FF2B5EF4-FFF2-40B4-BE49-F238E27FC236}">
                <a16:creationId xmlns:a16="http://schemas.microsoft.com/office/drawing/2014/main" id="{F4BE54AD-E8B7-4923-8A92-2EBCF278BEAD}"/>
              </a:ext>
            </a:extLst>
          </p:cNvPr>
          <p:cNvSpPr>
            <a:spLocks noGrp="1"/>
          </p:cNvSpPr>
          <p:nvPr>
            <p:ph type="body" idx="1"/>
          </p:nvPr>
        </p:nvSpPr>
        <p:spPr>
          <a:xfrm>
            <a:off x="457200" y="1156494"/>
            <a:ext cx="4040188" cy="639762"/>
          </a:xfrm>
        </p:spPr>
        <p:txBody>
          <a:bodyPr/>
          <a:lstStyle/>
          <a:p>
            <a:r>
              <a:rPr lang="nb-NO" dirty="0"/>
              <a:t>Ny overordnet del</a:t>
            </a:r>
          </a:p>
        </p:txBody>
      </p:sp>
      <p:sp>
        <p:nvSpPr>
          <p:cNvPr id="3" name="Plassholder for innhold 2">
            <a:extLst>
              <a:ext uri="{FF2B5EF4-FFF2-40B4-BE49-F238E27FC236}">
                <a16:creationId xmlns:a16="http://schemas.microsoft.com/office/drawing/2014/main" id="{D9D0CFDB-6BF9-4ECA-93E3-55534CF0075B}"/>
              </a:ext>
            </a:extLst>
          </p:cNvPr>
          <p:cNvSpPr>
            <a:spLocks noGrp="1"/>
          </p:cNvSpPr>
          <p:nvPr>
            <p:ph sz="half" idx="2"/>
          </p:nvPr>
        </p:nvSpPr>
        <p:spPr>
          <a:xfrm>
            <a:off x="441851" y="1750218"/>
            <a:ext cx="4040188" cy="3951288"/>
          </a:xfrm>
        </p:spPr>
        <p:txBody>
          <a:bodyPr>
            <a:noAutofit/>
          </a:bodyPr>
          <a:lstStyle/>
          <a:p>
            <a:pPr>
              <a:lnSpc>
                <a:spcPct val="120000"/>
              </a:lnSpc>
              <a:spcBef>
                <a:spcPts val="0"/>
              </a:spcBef>
            </a:pPr>
            <a:r>
              <a:rPr lang="nb-NO" sz="1050" b="1" dirty="0">
                <a:solidFill>
                  <a:srgbClr val="00468E"/>
                </a:solidFill>
              </a:rPr>
              <a:t>1. Opplæringens verdigrunnlag</a:t>
            </a:r>
          </a:p>
          <a:p>
            <a:pPr lvl="1">
              <a:lnSpc>
                <a:spcPct val="120000"/>
              </a:lnSpc>
              <a:spcBef>
                <a:spcPts val="0"/>
              </a:spcBef>
            </a:pPr>
            <a:r>
              <a:rPr lang="nb-NO" sz="1050" b="1" dirty="0">
                <a:solidFill>
                  <a:srgbClr val="00468E"/>
                </a:solidFill>
              </a:rPr>
              <a:t>1.1 Menneskeverdet</a:t>
            </a:r>
          </a:p>
          <a:p>
            <a:pPr lvl="1">
              <a:lnSpc>
                <a:spcPct val="120000"/>
              </a:lnSpc>
              <a:spcBef>
                <a:spcPts val="0"/>
              </a:spcBef>
            </a:pPr>
            <a:r>
              <a:rPr lang="nb-NO" sz="1050" b="1" dirty="0">
                <a:solidFill>
                  <a:srgbClr val="00468E"/>
                </a:solidFill>
              </a:rPr>
              <a:t>1.2 Identitet og kulturelt mangfold</a:t>
            </a:r>
          </a:p>
          <a:p>
            <a:pPr lvl="1">
              <a:lnSpc>
                <a:spcPct val="120000"/>
              </a:lnSpc>
              <a:spcBef>
                <a:spcPts val="0"/>
              </a:spcBef>
            </a:pPr>
            <a:r>
              <a:rPr lang="nb-NO" sz="1050" b="1" dirty="0">
                <a:solidFill>
                  <a:srgbClr val="00468E"/>
                </a:solidFill>
              </a:rPr>
              <a:t>1.3 Kritisk tenkning og etisk bevissthet</a:t>
            </a:r>
          </a:p>
          <a:p>
            <a:pPr lvl="1">
              <a:lnSpc>
                <a:spcPct val="120000"/>
              </a:lnSpc>
              <a:spcBef>
                <a:spcPts val="0"/>
              </a:spcBef>
            </a:pPr>
            <a:r>
              <a:rPr lang="nb-NO" sz="1050" b="1" dirty="0">
                <a:solidFill>
                  <a:srgbClr val="00468E"/>
                </a:solidFill>
              </a:rPr>
              <a:t>1.4 Skaperglede, engasjement og utforskertrang</a:t>
            </a:r>
          </a:p>
          <a:p>
            <a:pPr lvl="1">
              <a:lnSpc>
                <a:spcPct val="120000"/>
              </a:lnSpc>
              <a:spcBef>
                <a:spcPts val="0"/>
              </a:spcBef>
            </a:pPr>
            <a:r>
              <a:rPr lang="nb-NO" sz="1050" b="1" dirty="0">
                <a:solidFill>
                  <a:srgbClr val="00468E"/>
                </a:solidFill>
              </a:rPr>
              <a:t>1.5 Respekt for naturen og miljøbevissthet</a:t>
            </a:r>
          </a:p>
          <a:p>
            <a:pPr lvl="1">
              <a:lnSpc>
                <a:spcPct val="120000"/>
              </a:lnSpc>
              <a:spcBef>
                <a:spcPts val="0"/>
              </a:spcBef>
            </a:pPr>
            <a:r>
              <a:rPr lang="nb-NO" sz="1050" b="1" dirty="0">
                <a:solidFill>
                  <a:srgbClr val="00468E"/>
                </a:solidFill>
              </a:rPr>
              <a:t>1.6 Demokrati og medvirkning</a:t>
            </a:r>
          </a:p>
          <a:p>
            <a:pPr>
              <a:lnSpc>
                <a:spcPct val="120000"/>
              </a:lnSpc>
              <a:spcBef>
                <a:spcPts val="0"/>
              </a:spcBef>
            </a:pPr>
            <a:r>
              <a:rPr lang="nb-NO" sz="1050" b="1" dirty="0">
                <a:solidFill>
                  <a:srgbClr val="00468E"/>
                </a:solidFill>
              </a:rPr>
              <a:t>2. Prinsipper for læring, utvikling og danning</a:t>
            </a:r>
          </a:p>
          <a:p>
            <a:pPr lvl="1">
              <a:lnSpc>
                <a:spcPct val="120000"/>
              </a:lnSpc>
              <a:spcBef>
                <a:spcPts val="0"/>
              </a:spcBef>
            </a:pPr>
            <a:r>
              <a:rPr lang="nb-NO" sz="1050" b="1" dirty="0">
                <a:solidFill>
                  <a:srgbClr val="00468E"/>
                </a:solidFill>
              </a:rPr>
              <a:t>2.1 Sosial læring og utvikling</a:t>
            </a:r>
          </a:p>
          <a:p>
            <a:pPr lvl="1">
              <a:lnSpc>
                <a:spcPct val="120000"/>
              </a:lnSpc>
              <a:spcBef>
                <a:spcPts val="0"/>
              </a:spcBef>
            </a:pPr>
            <a:r>
              <a:rPr lang="nb-NO" sz="1050" b="1" dirty="0">
                <a:solidFill>
                  <a:srgbClr val="00468E"/>
                </a:solidFill>
              </a:rPr>
              <a:t>2.2 Kompetanse i fagene</a:t>
            </a:r>
          </a:p>
          <a:p>
            <a:pPr lvl="1">
              <a:lnSpc>
                <a:spcPct val="120000"/>
              </a:lnSpc>
              <a:spcBef>
                <a:spcPts val="0"/>
              </a:spcBef>
            </a:pPr>
            <a:r>
              <a:rPr lang="nb-NO" sz="1050" b="1" dirty="0">
                <a:solidFill>
                  <a:srgbClr val="00468E"/>
                </a:solidFill>
              </a:rPr>
              <a:t>2.3 Grunnleggende ferdigheter</a:t>
            </a:r>
          </a:p>
          <a:p>
            <a:pPr lvl="1">
              <a:lnSpc>
                <a:spcPct val="120000"/>
              </a:lnSpc>
              <a:spcBef>
                <a:spcPts val="0"/>
              </a:spcBef>
            </a:pPr>
            <a:r>
              <a:rPr lang="nb-NO" sz="1050" b="1" dirty="0">
                <a:solidFill>
                  <a:srgbClr val="00468E"/>
                </a:solidFill>
              </a:rPr>
              <a:t>2.4 Å lære å lære</a:t>
            </a:r>
          </a:p>
          <a:p>
            <a:pPr lvl="1">
              <a:lnSpc>
                <a:spcPct val="120000"/>
              </a:lnSpc>
              <a:spcBef>
                <a:spcPts val="0"/>
              </a:spcBef>
            </a:pPr>
            <a:r>
              <a:rPr lang="nb-NO" sz="1050" b="1" dirty="0">
                <a:solidFill>
                  <a:srgbClr val="00468E"/>
                </a:solidFill>
              </a:rPr>
              <a:t>2.5 Tverrfaglige temaer</a:t>
            </a:r>
          </a:p>
          <a:p>
            <a:pPr lvl="2">
              <a:lnSpc>
                <a:spcPct val="120000"/>
              </a:lnSpc>
              <a:spcBef>
                <a:spcPts val="0"/>
              </a:spcBef>
            </a:pPr>
            <a:r>
              <a:rPr lang="nb-NO" sz="1050" b="1" dirty="0">
                <a:solidFill>
                  <a:srgbClr val="00468E"/>
                </a:solidFill>
              </a:rPr>
              <a:t>2.5.1 Folkehelse og livsmestring</a:t>
            </a:r>
          </a:p>
          <a:p>
            <a:pPr lvl="2">
              <a:lnSpc>
                <a:spcPct val="120000"/>
              </a:lnSpc>
              <a:spcBef>
                <a:spcPts val="0"/>
              </a:spcBef>
            </a:pPr>
            <a:r>
              <a:rPr lang="nb-NO" sz="1050" b="1" dirty="0">
                <a:solidFill>
                  <a:srgbClr val="00468E"/>
                </a:solidFill>
              </a:rPr>
              <a:t>2.5.2 Demokrati og medborgerskap</a:t>
            </a:r>
          </a:p>
          <a:p>
            <a:pPr lvl="2">
              <a:lnSpc>
                <a:spcPct val="120000"/>
              </a:lnSpc>
              <a:spcBef>
                <a:spcPts val="0"/>
              </a:spcBef>
            </a:pPr>
            <a:r>
              <a:rPr lang="nb-NO" sz="1050" b="1" dirty="0">
                <a:solidFill>
                  <a:srgbClr val="00468E"/>
                </a:solidFill>
              </a:rPr>
              <a:t>2.5.3 Bærekraftig utvikling</a:t>
            </a:r>
          </a:p>
          <a:p>
            <a:pPr>
              <a:lnSpc>
                <a:spcPct val="120000"/>
              </a:lnSpc>
              <a:spcBef>
                <a:spcPts val="0"/>
              </a:spcBef>
            </a:pPr>
            <a:r>
              <a:rPr lang="nb-NO" sz="1050" b="1" dirty="0">
                <a:solidFill>
                  <a:srgbClr val="00468E"/>
                </a:solidFill>
              </a:rPr>
              <a:t>3. Prinsipper for skolens praksis</a:t>
            </a:r>
          </a:p>
          <a:p>
            <a:pPr lvl="1">
              <a:lnSpc>
                <a:spcPct val="120000"/>
              </a:lnSpc>
              <a:spcBef>
                <a:spcPts val="0"/>
              </a:spcBef>
            </a:pPr>
            <a:r>
              <a:rPr lang="nb-NO" sz="1050" b="1" dirty="0">
                <a:solidFill>
                  <a:srgbClr val="00468E"/>
                </a:solidFill>
              </a:rPr>
              <a:t>3.1 Et inkluderende læringsmiljø</a:t>
            </a:r>
          </a:p>
          <a:p>
            <a:pPr lvl="1">
              <a:lnSpc>
                <a:spcPct val="120000"/>
              </a:lnSpc>
              <a:spcBef>
                <a:spcPts val="0"/>
              </a:spcBef>
            </a:pPr>
            <a:r>
              <a:rPr lang="nb-NO" sz="1050" b="1" dirty="0">
                <a:solidFill>
                  <a:srgbClr val="00468E"/>
                </a:solidFill>
              </a:rPr>
              <a:t>3.2 Undervisning og tilpasset opplæring</a:t>
            </a:r>
          </a:p>
          <a:p>
            <a:pPr lvl="1">
              <a:lnSpc>
                <a:spcPct val="120000"/>
              </a:lnSpc>
              <a:spcBef>
                <a:spcPts val="0"/>
              </a:spcBef>
            </a:pPr>
            <a:r>
              <a:rPr lang="nb-NO" sz="1050" b="1" dirty="0">
                <a:solidFill>
                  <a:srgbClr val="00468E"/>
                </a:solidFill>
              </a:rPr>
              <a:t>3.3 Samarbeid mellom hjem og skole</a:t>
            </a:r>
          </a:p>
          <a:p>
            <a:pPr lvl="1">
              <a:lnSpc>
                <a:spcPct val="120000"/>
              </a:lnSpc>
              <a:spcBef>
                <a:spcPts val="0"/>
              </a:spcBef>
            </a:pPr>
            <a:r>
              <a:rPr lang="nb-NO" sz="1050" b="1" dirty="0">
                <a:solidFill>
                  <a:srgbClr val="00468E"/>
                </a:solidFill>
              </a:rPr>
              <a:t>3.4 Opplæring i lærebedrift og arbeidsliv</a:t>
            </a:r>
          </a:p>
          <a:p>
            <a:pPr lvl="1">
              <a:lnSpc>
                <a:spcPct val="120000"/>
              </a:lnSpc>
              <a:spcBef>
                <a:spcPts val="0"/>
              </a:spcBef>
            </a:pPr>
            <a:r>
              <a:rPr lang="nb-NO" sz="1050" b="1" dirty="0">
                <a:solidFill>
                  <a:srgbClr val="00468E"/>
                </a:solidFill>
              </a:rPr>
              <a:t>3.5 Profesjonsfellesskap og skoleutvikling</a:t>
            </a:r>
            <a:endParaRPr lang="nb-NO" sz="1050" dirty="0">
              <a:solidFill>
                <a:srgbClr val="303030"/>
              </a:solidFill>
            </a:endParaRPr>
          </a:p>
        </p:txBody>
      </p:sp>
      <p:sp>
        <p:nvSpPr>
          <p:cNvPr id="5" name="Plassholder for tekst 4">
            <a:extLst>
              <a:ext uri="{FF2B5EF4-FFF2-40B4-BE49-F238E27FC236}">
                <a16:creationId xmlns:a16="http://schemas.microsoft.com/office/drawing/2014/main" id="{FE6DE168-A34E-4451-9F1B-3BC6D6FF51C8}"/>
              </a:ext>
            </a:extLst>
          </p:cNvPr>
          <p:cNvSpPr>
            <a:spLocks noGrp="1"/>
          </p:cNvSpPr>
          <p:nvPr>
            <p:ph type="body" sz="quarter" idx="3"/>
          </p:nvPr>
        </p:nvSpPr>
        <p:spPr>
          <a:xfrm>
            <a:off x="4645024" y="1156494"/>
            <a:ext cx="4041775" cy="639762"/>
          </a:xfrm>
        </p:spPr>
        <p:txBody>
          <a:bodyPr/>
          <a:lstStyle/>
          <a:p>
            <a:r>
              <a:rPr lang="nb-NO" dirty="0"/>
              <a:t>Læreplan i fag</a:t>
            </a:r>
          </a:p>
        </p:txBody>
      </p:sp>
      <p:sp>
        <p:nvSpPr>
          <p:cNvPr id="6" name="Plassholder for innhold 5">
            <a:extLst>
              <a:ext uri="{FF2B5EF4-FFF2-40B4-BE49-F238E27FC236}">
                <a16:creationId xmlns:a16="http://schemas.microsoft.com/office/drawing/2014/main" id="{E820B92D-CD85-4B04-A8DF-5F8B69C5CD49}"/>
              </a:ext>
            </a:extLst>
          </p:cNvPr>
          <p:cNvSpPr>
            <a:spLocks noGrp="1"/>
          </p:cNvSpPr>
          <p:nvPr>
            <p:ph sz="quarter" idx="4"/>
          </p:nvPr>
        </p:nvSpPr>
        <p:spPr>
          <a:xfrm>
            <a:off x="4629675" y="1750218"/>
            <a:ext cx="4041775" cy="3951288"/>
          </a:xfrm>
        </p:spPr>
        <p:txBody>
          <a:bodyPr>
            <a:normAutofit fontScale="77500" lnSpcReduction="20000"/>
          </a:bodyPr>
          <a:lstStyle/>
          <a:p>
            <a:r>
              <a:rPr lang="nb-NO" dirty="0">
                <a:solidFill>
                  <a:srgbClr val="303030"/>
                </a:solidFill>
              </a:rPr>
              <a:t>Grunnopplæringen er en viktig del av en livslang danningsprosess som har enkeltmenneskets frihet, selvstendighet, ansvarlighet og medmenneskelighet som mål. Opplæringen skal gi elevene et godt grunnlag for å forstå seg selv, andre og verden, og for å gjøre gode valg i livet. </a:t>
            </a:r>
          </a:p>
          <a:p>
            <a:r>
              <a:rPr lang="nb-NO" dirty="0"/>
              <a:t>Nye kompetansemål fra høsten 2020</a:t>
            </a:r>
          </a:p>
          <a:p>
            <a:pPr lvl="1"/>
            <a:r>
              <a:rPr lang="nb-NO" dirty="0"/>
              <a:t>Færre mål i alle fag</a:t>
            </a:r>
          </a:p>
          <a:p>
            <a:pPr lvl="1"/>
            <a:r>
              <a:rPr lang="nb-NO" dirty="0"/>
              <a:t>Fokus på tverrfaglige temaer</a:t>
            </a:r>
          </a:p>
          <a:p>
            <a:pPr lvl="1"/>
            <a:r>
              <a:rPr lang="nb-NO" dirty="0"/>
              <a:t>Dybdelæring</a:t>
            </a:r>
          </a:p>
          <a:p>
            <a:pPr lvl="1"/>
            <a:r>
              <a:rPr lang="nb-NO" dirty="0"/>
              <a:t>Lek kommer fram som en del av målet</a:t>
            </a:r>
          </a:p>
        </p:txBody>
      </p:sp>
    </p:spTree>
    <p:extLst>
      <p:ext uri="{BB962C8B-B14F-4D97-AF65-F5344CB8AC3E}">
        <p14:creationId xmlns:p14="http://schemas.microsoft.com/office/powerpoint/2010/main" val="2440724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 Holeskolen betyr dette:</a:t>
            </a:r>
          </a:p>
        </p:txBody>
      </p:sp>
      <p:sp>
        <p:nvSpPr>
          <p:cNvPr id="3" name="Plassholder for innhold 2"/>
          <p:cNvSpPr>
            <a:spLocks noGrp="1"/>
          </p:cNvSpPr>
          <p:nvPr>
            <p:ph idx="1"/>
          </p:nvPr>
        </p:nvSpPr>
        <p:spPr/>
        <p:txBody>
          <a:bodyPr>
            <a:normAutofit fontScale="70000" lnSpcReduction="20000"/>
          </a:bodyPr>
          <a:lstStyle/>
          <a:p>
            <a:pPr>
              <a:lnSpc>
                <a:spcPct val="90000"/>
              </a:lnSpc>
            </a:pPr>
            <a:r>
              <a:rPr lang="nn-NO" dirty="0"/>
              <a:t>«Alle elevar har rett til eit trygt og godt </a:t>
            </a:r>
            <a:r>
              <a:rPr lang="nn-NO" dirty="0" err="1"/>
              <a:t>skolemiljø</a:t>
            </a:r>
            <a:r>
              <a:rPr lang="nn-NO" dirty="0"/>
              <a:t> som fremjar helse, trivsel og læring.» Opplæringsloven §9A</a:t>
            </a:r>
          </a:p>
          <a:p>
            <a:pPr>
              <a:lnSpc>
                <a:spcPct val="90000"/>
              </a:lnSpc>
            </a:pPr>
            <a:r>
              <a:rPr lang="nb-NO" dirty="0"/>
              <a:t>Vi legger vekt på tilpasset opplæring, og bruker varierte læringsmetoder.</a:t>
            </a:r>
          </a:p>
          <a:p>
            <a:pPr>
              <a:lnSpc>
                <a:spcPct val="90000"/>
              </a:lnSpc>
            </a:pPr>
            <a:r>
              <a:rPr lang="nb-NO" dirty="0"/>
              <a:t>Vi ønsker å ha elevenes læring i fokus, og at elevene utvikler gode rutiner </a:t>
            </a:r>
            <a:r>
              <a:rPr lang="nb-NO"/>
              <a:t>for læring.</a:t>
            </a:r>
            <a:endParaRPr lang="nb-NO" dirty="0"/>
          </a:p>
          <a:p>
            <a:pPr>
              <a:lnSpc>
                <a:spcPct val="90000"/>
              </a:lnSpc>
            </a:pPr>
            <a:r>
              <a:rPr lang="nb-NO" dirty="0"/>
              <a:t>Barna skal ha medbestemmelse og medansvar for egen læring, lære å reflektere over hva de har lært.</a:t>
            </a:r>
          </a:p>
          <a:p>
            <a:pPr>
              <a:lnSpc>
                <a:spcPct val="90000"/>
              </a:lnSpc>
            </a:pPr>
            <a:r>
              <a:rPr lang="nb-NO" dirty="0"/>
              <a:t>De tverrfaglige temaene (folkehelse og livsmestring, demokrati og medborgerskap, bærekraftig utvikling) skal gå igjen i fagene enten som tverrfaglige temaer eller i flerfaglighet.</a:t>
            </a:r>
          </a:p>
          <a:p>
            <a:pPr>
              <a:lnSpc>
                <a:spcPct val="90000"/>
              </a:lnSpc>
            </a:pPr>
            <a:r>
              <a:rPr lang="nb-NO" dirty="0"/>
              <a:t>Hjem og skole skal sammen arbeide for en god og meningsfylt arbeidsplass.</a:t>
            </a:r>
          </a:p>
          <a:p>
            <a:pPr>
              <a:lnSpc>
                <a:spcPct val="90000"/>
              </a:lnSpc>
            </a:pPr>
            <a:r>
              <a:rPr lang="nb-NO" dirty="0"/>
              <a:t>Vi ønsker et samarbeid som bærer preg av åpenhet, gjensidig respekt, felles normer/regler og lojalitet.</a:t>
            </a:r>
          </a:p>
        </p:txBody>
      </p:sp>
    </p:spTree>
    <p:extLst>
      <p:ext uri="{BB962C8B-B14F-4D97-AF65-F5344CB8AC3E}">
        <p14:creationId xmlns:p14="http://schemas.microsoft.com/office/powerpoint/2010/main" val="7225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250"/>
                                        <p:tgtEl>
                                          <p:spTgt spid="3">
                                            <p:txEl>
                                              <p:pRg st="1" end="1"/>
                                            </p:txEl>
                                          </p:spTgt>
                                        </p:tgtEl>
                                      </p:cBhvr>
                                    </p:animEffect>
                                    <p:anim calcmode="lin" valueType="num">
                                      <p:cBhvr>
                                        <p:cTn id="15"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250"/>
                                        <p:tgtEl>
                                          <p:spTgt spid="3">
                                            <p:txEl>
                                              <p:pRg st="2" end="2"/>
                                            </p:txEl>
                                          </p:spTgt>
                                        </p:tgtEl>
                                      </p:cBhvr>
                                    </p:animEffect>
                                    <p:anim calcmode="lin" valueType="num">
                                      <p:cBhvr>
                                        <p:cTn id="22"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250"/>
                                        <p:tgtEl>
                                          <p:spTgt spid="3">
                                            <p:txEl>
                                              <p:pRg st="3" end="3"/>
                                            </p:txEl>
                                          </p:spTgt>
                                        </p:tgtEl>
                                      </p:cBhvr>
                                    </p:animEffect>
                                    <p:anim calcmode="lin" valueType="num">
                                      <p:cBhvr>
                                        <p:cTn id="29"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250"/>
                                        <p:tgtEl>
                                          <p:spTgt spid="3">
                                            <p:txEl>
                                              <p:pRg st="4" end="4"/>
                                            </p:txEl>
                                          </p:spTgt>
                                        </p:tgtEl>
                                      </p:cBhvr>
                                    </p:animEffect>
                                    <p:anim calcmode="lin" valueType="num">
                                      <p:cBhvr>
                                        <p:cTn id="36"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250"/>
                                        <p:tgtEl>
                                          <p:spTgt spid="3">
                                            <p:txEl>
                                              <p:pRg st="5" end="5"/>
                                            </p:txEl>
                                          </p:spTgt>
                                        </p:tgtEl>
                                      </p:cBhvr>
                                    </p:animEffect>
                                    <p:anim calcmode="lin" valueType="num">
                                      <p:cBhvr>
                                        <p:cTn id="43"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250"/>
                                        <p:tgtEl>
                                          <p:spTgt spid="3">
                                            <p:txEl>
                                              <p:pRg st="6" end="6"/>
                                            </p:txEl>
                                          </p:spTgt>
                                        </p:tgtEl>
                                      </p:cBhvr>
                                    </p:animEffect>
                                    <p:anim calcmode="lin" valueType="num">
                                      <p:cBhvr>
                                        <p:cTn id="50" dur="1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Hva kan du som forelder forberede barna på til skolestart?</a:t>
            </a:r>
          </a:p>
        </p:txBody>
      </p:sp>
      <p:sp>
        <p:nvSpPr>
          <p:cNvPr id="3" name="Plassholder for innhold 2"/>
          <p:cNvSpPr>
            <a:spLocks noGrp="1"/>
          </p:cNvSpPr>
          <p:nvPr>
            <p:ph idx="1"/>
          </p:nvPr>
        </p:nvSpPr>
        <p:spPr/>
        <p:txBody>
          <a:bodyPr/>
          <a:lstStyle/>
          <a:p>
            <a:r>
              <a:rPr lang="nb-NO" dirty="0"/>
              <a:t>Tenk på hvordan du ordlegger deg om skolestart og skaper forventninger – positiv start som er helt vanlig - ikke skape for store forventninger og «frykt» for skolen – overgangen er kanskje størst for dere foreldre?</a:t>
            </a:r>
          </a:p>
          <a:p>
            <a:endParaRPr lang="nb-NO" dirty="0"/>
          </a:p>
        </p:txBody>
      </p:sp>
    </p:spTree>
    <p:extLst>
      <p:ext uri="{BB962C8B-B14F-4D97-AF65-F5344CB8AC3E}">
        <p14:creationId xmlns:p14="http://schemas.microsoft.com/office/powerpoint/2010/main" val="236894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Holeskol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F8816A526DD2478D3081B50FCB7C30" ma:contentTypeVersion="5" ma:contentTypeDescription="Create a new document." ma:contentTypeScope="" ma:versionID="5eed254f93c752b5a5bec7a7d7a2682f">
  <xsd:schema xmlns:xsd="http://www.w3.org/2001/XMLSchema" xmlns:xs="http://www.w3.org/2001/XMLSchema" xmlns:p="http://schemas.microsoft.com/office/2006/metadata/properties" xmlns:ns3="00c21ac1-ec8c-42e4-b226-891bf077939a" xmlns:ns4="00b7d4a0-b23f-4e7c-aa25-6268654a8cfd" targetNamespace="http://schemas.microsoft.com/office/2006/metadata/properties" ma:root="true" ma:fieldsID="7c54ba6ee0e05baf9153c2c7661f8f80" ns3:_="" ns4:_="">
    <xsd:import namespace="00c21ac1-ec8c-42e4-b226-891bf077939a"/>
    <xsd:import namespace="00b7d4a0-b23f-4e7c-aa25-6268654a8cf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21ac1-ec8c-42e4-b226-891bf07793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b7d4a0-b23f-4e7c-aa25-6268654a8c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549D3A-18C9-4855-900A-4C87790175AD}">
  <ds:schemaRefs>
    <ds:schemaRef ds:uri="http://www.w3.org/XML/1998/namespace"/>
    <ds:schemaRef ds:uri="http://schemas.microsoft.com/office/2006/documentManagement/types"/>
    <ds:schemaRef ds:uri="00b7d4a0-b23f-4e7c-aa25-6268654a8cfd"/>
    <ds:schemaRef ds:uri="http://schemas.microsoft.com/office/2006/metadata/properties"/>
    <ds:schemaRef ds:uri="http://purl.org/dc/elements/1.1/"/>
    <ds:schemaRef ds:uri="00c21ac1-ec8c-42e4-b226-891bf077939a"/>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3F77978-916D-4910-859B-8014012003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c21ac1-ec8c-42e4-b226-891bf077939a"/>
    <ds:schemaRef ds:uri="00b7d4a0-b23f-4e7c-aa25-6268654a8c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6EF37F-933E-4552-B5C2-C358077063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Holeskolen</Template>
  <TotalTime>2052</TotalTime>
  <Words>2061</Words>
  <Application>Microsoft Office PowerPoint</Application>
  <PresentationFormat>Skjermfremvisning (4:3)</PresentationFormat>
  <Paragraphs>238</Paragraphs>
  <Slides>34</Slides>
  <Notes>2</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34</vt:i4>
      </vt:variant>
    </vt:vector>
  </HeadingPairs>
  <TitlesOfParts>
    <vt:vector size="38" baseType="lpstr">
      <vt:lpstr>Arial</vt:lpstr>
      <vt:lpstr>Calibri</vt:lpstr>
      <vt:lpstr>Times New Roman</vt:lpstr>
      <vt:lpstr>Holeskolen</vt:lpstr>
      <vt:lpstr>Velkommen til Holeskolen</vt:lpstr>
      <vt:lpstr>Barneskolene i Hole</vt:lpstr>
      <vt:lpstr>Oppvekstplan</vt:lpstr>
      <vt:lpstr>Oppvekstplan forts.</vt:lpstr>
      <vt:lpstr>Videre fra oppvekstplan</vt:lpstr>
      <vt:lpstr>Plan for Holeskolen</vt:lpstr>
      <vt:lpstr>Fagfornyelsen</vt:lpstr>
      <vt:lpstr>For Holeskolen betyr dette:</vt:lpstr>
      <vt:lpstr>Hva kan du som forelder forberede barna på til skolestart?</vt:lpstr>
      <vt:lpstr>…forberede barna på…</vt:lpstr>
      <vt:lpstr>Forventninger til foreldre – forts.</vt:lpstr>
      <vt:lpstr>Forventninger til foreldre – forts.</vt:lpstr>
      <vt:lpstr>Forventninger til skolen</vt:lpstr>
      <vt:lpstr>Ressursene på skolen</vt:lpstr>
      <vt:lpstr>FUG – foreldreutvalget for grunnopplæringen</vt:lpstr>
      <vt:lpstr>FUG – forts.</vt:lpstr>
      <vt:lpstr>FUG – forts.</vt:lpstr>
      <vt:lpstr>Hjem – skole samarbeid</vt:lpstr>
      <vt:lpstr>Hjem – skole samarbeid</vt:lpstr>
      <vt:lpstr>Uka på Røyse skole – 1. trinn</vt:lpstr>
      <vt:lpstr>Uka på Sundvollen oppvekstsenter – 1. trinn</vt:lpstr>
      <vt:lpstr>Uka på Vik skole – 1. trinn</vt:lpstr>
      <vt:lpstr>SFO – et leke og aktivitetstilbud for barn for 1. – 4. trinn</vt:lpstr>
      <vt:lpstr>SFO - måltid</vt:lpstr>
      <vt:lpstr>SFO - ferietilbud</vt:lpstr>
      <vt:lpstr>SFO - betalingssatser</vt:lpstr>
      <vt:lpstr>SFO - søknadsfrist</vt:lpstr>
      <vt:lpstr>Skoleskyss</vt:lpstr>
      <vt:lpstr>Skoleskyss fortsetter</vt:lpstr>
      <vt:lpstr>Viktige datoer våren og høsten 2020 Røyse skole</vt:lpstr>
      <vt:lpstr>Viktige datoer våren og høsten 2020 Sundvollen oppvekstsenter</vt:lpstr>
      <vt:lpstr>Viktige datoer våren og høsten 2020 Vik skole</vt:lpstr>
      <vt:lpstr>Holeskolens samarbeidspartnere</vt:lpstr>
      <vt:lpstr>Velkommen som gode samarbeidspartnere – takk for oppmerksomheten</vt:lpstr>
    </vt:vector>
  </TitlesOfParts>
  <Company>Hole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Merete I. Ludmann</dc:creator>
  <cp:lastModifiedBy>Merete Iversen Ludmann</cp:lastModifiedBy>
  <cp:revision>95</cp:revision>
  <cp:lastPrinted>2015-03-09T09:05:59Z</cp:lastPrinted>
  <dcterms:created xsi:type="dcterms:W3CDTF">2015-02-24T11:18:01Z</dcterms:created>
  <dcterms:modified xsi:type="dcterms:W3CDTF">2020-03-04T14:19:31Z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0x010100A7F8816A526DD2478D3081B50FCB7C30</vt:lpwstr>
  </property>
</Properties>
</file>